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50" r:id="rId2"/>
    <p:sldMasterId id="2147483651" r:id="rId3"/>
  </p:sldMasterIdLst>
  <p:notesMasterIdLst>
    <p:notesMasterId r:id="rId133"/>
  </p:notesMasterIdLst>
  <p:handoutMasterIdLst>
    <p:handoutMasterId r:id="rId134"/>
  </p:handoutMasterIdLst>
  <p:sldIdLst>
    <p:sldId id="263" r:id="rId4"/>
    <p:sldId id="272" r:id="rId5"/>
    <p:sldId id="333" r:id="rId6"/>
    <p:sldId id="350" r:id="rId7"/>
    <p:sldId id="264" r:id="rId8"/>
    <p:sldId id="321" r:id="rId9"/>
    <p:sldId id="284" r:id="rId10"/>
    <p:sldId id="285" r:id="rId11"/>
    <p:sldId id="290" r:id="rId12"/>
    <p:sldId id="287" r:id="rId13"/>
    <p:sldId id="381" r:id="rId14"/>
    <p:sldId id="274" r:id="rId15"/>
    <p:sldId id="302" r:id="rId16"/>
    <p:sldId id="337" r:id="rId17"/>
    <p:sldId id="336" r:id="rId18"/>
    <p:sldId id="314" r:id="rId19"/>
    <p:sldId id="334" r:id="rId20"/>
    <p:sldId id="317" r:id="rId21"/>
    <p:sldId id="318" r:id="rId22"/>
    <p:sldId id="393" r:id="rId23"/>
    <p:sldId id="394" r:id="rId24"/>
    <p:sldId id="382" r:id="rId25"/>
    <p:sldId id="289" r:id="rId26"/>
    <p:sldId id="395" r:id="rId27"/>
    <p:sldId id="380" r:id="rId28"/>
    <p:sldId id="267" r:id="rId29"/>
    <p:sldId id="383" r:id="rId30"/>
    <p:sldId id="396" r:id="rId31"/>
    <p:sldId id="293" r:id="rId32"/>
    <p:sldId id="324" r:id="rId33"/>
    <p:sldId id="278" r:id="rId34"/>
    <p:sldId id="325" r:id="rId35"/>
    <p:sldId id="326" r:id="rId36"/>
    <p:sldId id="328" r:id="rId37"/>
    <p:sldId id="327" r:id="rId38"/>
    <p:sldId id="329" r:id="rId39"/>
    <p:sldId id="330" r:id="rId40"/>
    <p:sldId id="331" r:id="rId41"/>
    <p:sldId id="406" r:id="rId42"/>
    <p:sldId id="335" r:id="rId43"/>
    <p:sldId id="279" r:id="rId44"/>
    <p:sldId id="294" r:id="rId45"/>
    <p:sldId id="295" r:id="rId46"/>
    <p:sldId id="339" r:id="rId47"/>
    <p:sldId id="340" r:id="rId48"/>
    <p:sldId id="341" r:id="rId49"/>
    <p:sldId id="268" r:id="rId50"/>
    <p:sldId id="398" r:id="rId51"/>
    <p:sldId id="280" r:id="rId52"/>
    <p:sldId id="323" r:id="rId53"/>
    <p:sldId id="296" r:id="rId54"/>
    <p:sldId id="310" r:id="rId55"/>
    <p:sldId id="304" r:id="rId56"/>
    <p:sldId id="338" r:id="rId57"/>
    <p:sldId id="342" r:id="rId58"/>
    <p:sldId id="399" r:id="rId59"/>
    <p:sldId id="400" r:id="rId60"/>
    <p:sldId id="401" r:id="rId61"/>
    <p:sldId id="404" r:id="rId62"/>
    <p:sldId id="402" r:id="rId63"/>
    <p:sldId id="403" r:id="rId64"/>
    <p:sldId id="379" r:id="rId65"/>
    <p:sldId id="282" r:id="rId66"/>
    <p:sldId id="410" r:id="rId67"/>
    <p:sldId id="411" r:id="rId68"/>
    <p:sldId id="364" r:id="rId69"/>
    <p:sldId id="371" r:id="rId70"/>
    <p:sldId id="365" r:id="rId71"/>
    <p:sldId id="407" r:id="rId72"/>
    <p:sldId id="409" r:id="rId73"/>
    <p:sldId id="408" r:id="rId74"/>
    <p:sldId id="372" r:id="rId75"/>
    <p:sldId id="370" r:id="rId76"/>
    <p:sldId id="397" r:id="rId77"/>
    <p:sldId id="275" r:id="rId78"/>
    <p:sldId id="378" r:id="rId79"/>
    <p:sldId id="312" r:id="rId80"/>
    <p:sldId id="292" r:id="rId81"/>
    <p:sldId id="271" r:id="rId82"/>
    <p:sldId id="388" r:id="rId83"/>
    <p:sldId id="389" r:id="rId84"/>
    <p:sldId id="390" r:id="rId85"/>
    <p:sldId id="391" r:id="rId86"/>
    <p:sldId id="392" r:id="rId87"/>
    <p:sldId id="377" r:id="rId88"/>
    <p:sldId id="269" r:id="rId89"/>
    <p:sldId id="354" r:id="rId90"/>
    <p:sldId id="360" r:id="rId91"/>
    <p:sldId id="361" r:id="rId92"/>
    <p:sldId id="362" r:id="rId93"/>
    <p:sldId id="384" r:id="rId94"/>
    <p:sldId id="387" r:id="rId95"/>
    <p:sldId id="386" r:id="rId96"/>
    <p:sldId id="363" r:id="rId97"/>
    <p:sldId id="385" r:id="rId98"/>
    <p:sldId id="351" r:id="rId99"/>
    <p:sldId id="299" r:id="rId100"/>
    <p:sldId id="366" r:id="rId101"/>
    <p:sldId id="322" r:id="rId102"/>
    <p:sldId id="301" r:id="rId103"/>
    <p:sldId id="353" r:id="rId104"/>
    <p:sldId id="359" r:id="rId105"/>
    <p:sldId id="355" r:id="rId106"/>
    <p:sldId id="357" r:id="rId107"/>
    <p:sldId id="358" r:id="rId108"/>
    <p:sldId id="307" r:id="rId109"/>
    <p:sldId id="349" r:id="rId110"/>
    <p:sldId id="298" r:id="rId111"/>
    <p:sldId id="352" r:id="rId112"/>
    <p:sldId id="343" r:id="rId113"/>
    <p:sldId id="367" r:id="rId114"/>
    <p:sldId id="348" r:id="rId115"/>
    <p:sldId id="347" r:id="rId116"/>
    <p:sldId id="344" r:id="rId117"/>
    <p:sldId id="345" r:id="rId118"/>
    <p:sldId id="346" r:id="rId119"/>
    <p:sldId id="308" r:id="rId120"/>
    <p:sldId id="368" r:id="rId121"/>
    <p:sldId id="376" r:id="rId122"/>
    <p:sldId id="369" r:id="rId123"/>
    <p:sldId id="375" r:id="rId124"/>
    <p:sldId id="305" r:id="rId125"/>
    <p:sldId id="412" r:id="rId126"/>
    <p:sldId id="300" r:id="rId127"/>
    <p:sldId id="291" r:id="rId128"/>
    <p:sldId id="270" r:id="rId129"/>
    <p:sldId id="286" r:id="rId130"/>
    <p:sldId id="313" r:id="rId131"/>
    <p:sldId id="273" r:id="rId132"/>
  </p:sldIdLst>
  <p:sldSz cx="24384000" cy="13716000"/>
  <p:notesSz cx="9926638" cy="6797675"/>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FF99FF"/>
    <a:srgbClr val="5E50A1"/>
    <a:srgbClr val="510C76"/>
    <a:srgbClr val="DDDDDD"/>
    <a:srgbClr val="FADFFD"/>
    <a:srgbClr val="00B7B7"/>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72" autoAdjust="0"/>
    <p:restoredTop sz="91852" autoAdjust="0"/>
  </p:normalViewPr>
  <p:slideViewPr>
    <p:cSldViewPr>
      <p:cViewPr varScale="1">
        <p:scale>
          <a:sx n="50" d="100"/>
          <a:sy n="50" d="100"/>
        </p:scale>
        <p:origin x="-126" y="-216"/>
      </p:cViewPr>
      <p:guideLst>
        <p:guide orient="horz" pos="4320"/>
        <p:guide pos="7680"/>
      </p:guideLst>
    </p:cSldViewPr>
  </p:slideViewPr>
  <p:outlineViewPr>
    <p:cViewPr>
      <p:scale>
        <a:sx n="33" d="100"/>
        <a:sy n="33" d="100"/>
      </p:scale>
      <p:origin x="48" y="0"/>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117" Type="http://schemas.openxmlformats.org/officeDocument/2006/relationships/slide" Target="slides/slide114.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slide" Target="slides/slide65.xml"/><Relationship Id="rId84" Type="http://schemas.openxmlformats.org/officeDocument/2006/relationships/slide" Target="slides/slide81.xml"/><Relationship Id="rId89" Type="http://schemas.openxmlformats.org/officeDocument/2006/relationships/slide" Target="slides/slide86.xml"/><Relationship Id="rId112" Type="http://schemas.openxmlformats.org/officeDocument/2006/relationships/slide" Target="slides/slide109.xml"/><Relationship Id="rId133" Type="http://schemas.openxmlformats.org/officeDocument/2006/relationships/notesMaster" Target="notesMasters/notesMaster1.xml"/><Relationship Id="rId138" Type="http://schemas.openxmlformats.org/officeDocument/2006/relationships/tableStyles" Target="tableStyles.xml"/><Relationship Id="rId16" Type="http://schemas.openxmlformats.org/officeDocument/2006/relationships/slide" Target="slides/slide13.xml"/><Relationship Id="rId107" Type="http://schemas.openxmlformats.org/officeDocument/2006/relationships/slide" Target="slides/slide104.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slide" Target="slides/slide71.xml"/><Relationship Id="rId79" Type="http://schemas.openxmlformats.org/officeDocument/2006/relationships/slide" Target="slides/slide76.xml"/><Relationship Id="rId102" Type="http://schemas.openxmlformats.org/officeDocument/2006/relationships/slide" Target="slides/slide99.xml"/><Relationship Id="rId123" Type="http://schemas.openxmlformats.org/officeDocument/2006/relationships/slide" Target="slides/slide120.xml"/><Relationship Id="rId128" Type="http://schemas.openxmlformats.org/officeDocument/2006/relationships/slide" Target="slides/slide125.xml"/><Relationship Id="rId5" Type="http://schemas.openxmlformats.org/officeDocument/2006/relationships/slide" Target="slides/slide2.xml"/><Relationship Id="rId90" Type="http://schemas.openxmlformats.org/officeDocument/2006/relationships/slide" Target="slides/slide87.xml"/><Relationship Id="rId95" Type="http://schemas.openxmlformats.org/officeDocument/2006/relationships/slide" Target="slides/slide92.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slide" Target="slides/slide66.xml"/><Relationship Id="rId77" Type="http://schemas.openxmlformats.org/officeDocument/2006/relationships/slide" Target="slides/slide74.xml"/><Relationship Id="rId100" Type="http://schemas.openxmlformats.org/officeDocument/2006/relationships/slide" Target="slides/slide97.xml"/><Relationship Id="rId105" Type="http://schemas.openxmlformats.org/officeDocument/2006/relationships/slide" Target="slides/slide102.xml"/><Relationship Id="rId113" Type="http://schemas.openxmlformats.org/officeDocument/2006/relationships/slide" Target="slides/slide110.xml"/><Relationship Id="rId118" Type="http://schemas.openxmlformats.org/officeDocument/2006/relationships/slide" Target="slides/slide115.xml"/><Relationship Id="rId126" Type="http://schemas.openxmlformats.org/officeDocument/2006/relationships/slide" Target="slides/slide123.xml"/><Relationship Id="rId134" Type="http://schemas.openxmlformats.org/officeDocument/2006/relationships/handoutMaster" Target="handoutMasters/handoutMaster1.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slide" Target="slides/slide69.xml"/><Relationship Id="rId80" Type="http://schemas.openxmlformats.org/officeDocument/2006/relationships/slide" Target="slides/slide77.xml"/><Relationship Id="rId85" Type="http://schemas.openxmlformats.org/officeDocument/2006/relationships/slide" Target="slides/slide82.xml"/><Relationship Id="rId93" Type="http://schemas.openxmlformats.org/officeDocument/2006/relationships/slide" Target="slides/slide90.xml"/><Relationship Id="rId98" Type="http://schemas.openxmlformats.org/officeDocument/2006/relationships/slide" Target="slides/slide95.xml"/><Relationship Id="rId121" Type="http://schemas.openxmlformats.org/officeDocument/2006/relationships/slide" Target="slides/slide118.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3" Type="http://schemas.openxmlformats.org/officeDocument/2006/relationships/slide" Target="slides/slide100.xml"/><Relationship Id="rId108" Type="http://schemas.openxmlformats.org/officeDocument/2006/relationships/slide" Target="slides/slide105.xml"/><Relationship Id="rId116" Type="http://schemas.openxmlformats.org/officeDocument/2006/relationships/slide" Target="slides/slide113.xml"/><Relationship Id="rId124" Type="http://schemas.openxmlformats.org/officeDocument/2006/relationships/slide" Target="slides/slide121.xml"/><Relationship Id="rId129" Type="http://schemas.openxmlformats.org/officeDocument/2006/relationships/slide" Target="slides/slide126.xml"/><Relationship Id="rId137" Type="http://schemas.openxmlformats.org/officeDocument/2006/relationships/theme" Target="theme/theme1.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slide" Target="slides/slide67.xml"/><Relationship Id="rId75" Type="http://schemas.openxmlformats.org/officeDocument/2006/relationships/slide" Target="slides/slide72.xml"/><Relationship Id="rId83" Type="http://schemas.openxmlformats.org/officeDocument/2006/relationships/slide" Target="slides/slide80.xml"/><Relationship Id="rId88" Type="http://schemas.openxmlformats.org/officeDocument/2006/relationships/slide" Target="slides/slide85.xml"/><Relationship Id="rId91" Type="http://schemas.openxmlformats.org/officeDocument/2006/relationships/slide" Target="slides/slide88.xml"/><Relationship Id="rId96" Type="http://schemas.openxmlformats.org/officeDocument/2006/relationships/slide" Target="slides/slide93.xml"/><Relationship Id="rId111" Type="http://schemas.openxmlformats.org/officeDocument/2006/relationships/slide" Target="slides/slide108.xml"/><Relationship Id="rId132" Type="http://schemas.openxmlformats.org/officeDocument/2006/relationships/slide" Target="slides/slide129.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6" Type="http://schemas.openxmlformats.org/officeDocument/2006/relationships/slide" Target="slides/slide103.xml"/><Relationship Id="rId114" Type="http://schemas.openxmlformats.org/officeDocument/2006/relationships/slide" Target="slides/slide111.xml"/><Relationship Id="rId119" Type="http://schemas.openxmlformats.org/officeDocument/2006/relationships/slide" Target="slides/slide116.xml"/><Relationship Id="rId127" Type="http://schemas.openxmlformats.org/officeDocument/2006/relationships/slide" Target="slides/slide12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slide" Target="slides/slide70.xml"/><Relationship Id="rId78" Type="http://schemas.openxmlformats.org/officeDocument/2006/relationships/slide" Target="slides/slide75.xml"/><Relationship Id="rId81" Type="http://schemas.openxmlformats.org/officeDocument/2006/relationships/slide" Target="slides/slide78.xml"/><Relationship Id="rId86" Type="http://schemas.openxmlformats.org/officeDocument/2006/relationships/slide" Target="slides/slide83.xml"/><Relationship Id="rId94" Type="http://schemas.openxmlformats.org/officeDocument/2006/relationships/slide" Target="slides/slide91.xml"/><Relationship Id="rId99" Type="http://schemas.openxmlformats.org/officeDocument/2006/relationships/slide" Target="slides/slide96.xml"/><Relationship Id="rId101" Type="http://schemas.openxmlformats.org/officeDocument/2006/relationships/slide" Target="slides/slide98.xml"/><Relationship Id="rId122" Type="http://schemas.openxmlformats.org/officeDocument/2006/relationships/slide" Target="slides/slide119.xml"/><Relationship Id="rId130" Type="http://schemas.openxmlformats.org/officeDocument/2006/relationships/slide" Target="slides/slide127.xml"/><Relationship Id="rId135"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slide" Target="slides/slide10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slide" Target="slides/slide73.xml"/><Relationship Id="rId97" Type="http://schemas.openxmlformats.org/officeDocument/2006/relationships/slide" Target="slides/slide94.xml"/><Relationship Id="rId104" Type="http://schemas.openxmlformats.org/officeDocument/2006/relationships/slide" Target="slides/slide101.xml"/><Relationship Id="rId120" Type="http://schemas.openxmlformats.org/officeDocument/2006/relationships/slide" Target="slides/slide117.xml"/><Relationship Id="rId125" Type="http://schemas.openxmlformats.org/officeDocument/2006/relationships/slide" Target="slides/slide122.xml"/><Relationship Id="rId7" Type="http://schemas.openxmlformats.org/officeDocument/2006/relationships/slide" Target="slides/slide4.xml"/><Relationship Id="rId71" Type="http://schemas.openxmlformats.org/officeDocument/2006/relationships/slide" Target="slides/slide68.xml"/><Relationship Id="rId92" Type="http://schemas.openxmlformats.org/officeDocument/2006/relationships/slide" Target="slides/slide89.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87" Type="http://schemas.openxmlformats.org/officeDocument/2006/relationships/slide" Target="slides/slide84.xml"/><Relationship Id="rId110" Type="http://schemas.openxmlformats.org/officeDocument/2006/relationships/slide" Target="slides/slide107.xml"/><Relationship Id="rId115" Type="http://schemas.openxmlformats.org/officeDocument/2006/relationships/slide" Target="slides/slide112.xml"/><Relationship Id="rId131" Type="http://schemas.openxmlformats.org/officeDocument/2006/relationships/slide" Target="slides/slide128.xml"/><Relationship Id="rId136" Type="http://schemas.openxmlformats.org/officeDocument/2006/relationships/viewProps" Target="viewProps.xml"/><Relationship Id="rId61" Type="http://schemas.openxmlformats.org/officeDocument/2006/relationships/slide" Target="slides/slide58.xml"/><Relationship Id="rId82" Type="http://schemas.openxmlformats.org/officeDocument/2006/relationships/slide" Target="slides/slide79.xml"/><Relationship Id="rId19" Type="http://schemas.openxmlformats.org/officeDocument/2006/relationships/slide" Target="slides/slide1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1"/>
            <a:ext cx="4302625" cy="340265"/>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sz="quarter" idx="1"/>
          </p:nvPr>
        </p:nvSpPr>
        <p:spPr>
          <a:xfrm>
            <a:off x="5621697" y="1"/>
            <a:ext cx="4302625" cy="340265"/>
          </a:xfrm>
          <a:prstGeom prst="rect">
            <a:avLst/>
          </a:prstGeom>
        </p:spPr>
        <p:txBody>
          <a:bodyPr vert="horz" lIns="91440" tIns="45720" rIns="91440" bIns="45720" rtlCol="0"/>
          <a:lstStyle>
            <a:lvl1pPr algn="r">
              <a:defRPr sz="1200"/>
            </a:lvl1pPr>
          </a:lstStyle>
          <a:p>
            <a:fld id="{29F7CF7C-A3E5-4E71-952D-9B57655E705F}" type="datetimeFigureOut">
              <a:rPr lang="it-IT" smtClean="0"/>
              <a:t>29/09/16</a:t>
            </a:fld>
            <a:endParaRPr lang="it-IT"/>
          </a:p>
        </p:txBody>
      </p:sp>
      <p:sp>
        <p:nvSpPr>
          <p:cNvPr id="4" name="Segnaposto piè di pagina 3"/>
          <p:cNvSpPr>
            <a:spLocks noGrp="1"/>
          </p:cNvSpPr>
          <p:nvPr>
            <p:ph type="ftr" sz="quarter" idx="2"/>
          </p:nvPr>
        </p:nvSpPr>
        <p:spPr>
          <a:xfrm>
            <a:off x="0" y="6456325"/>
            <a:ext cx="4302625" cy="340264"/>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p:cNvSpPr>
            <a:spLocks noGrp="1"/>
          </p:cNvSpPr>
          <p:nvPr>
            <p:ph type="sldNum" sz="quarter" idx="3"/>
          </p:nvPr>
        </p:nvSpPr>
        <p:spPr>
          <a:xfrm>
            <a:off x="5621697" y="6456325"/>
            <a:ext cx="4302625" cy="340264"/>
          </a:xfrm>
          <a:prstGeom prst="rect">
            <a:avLst/>
          </a:prstGeom>
        </p:spPr>
        <p:txBody>
          <a:bodyPr vert="horz" lIns="91440" tIns="45720" rIns="91440" bIns="45720" rtlCol="0" anchor="b"/>
          <a:lstStyle>
            <a:lvl1pPr algn="r">
              <a:defRPr sz="1200"/>
            </a:lvl1pPr>
          </a:lstStyle>
          <a:p>
            <a:fld id="{FDA5AB58-1F97-4F87-BABF-243D06CD45ED}" type="slidenum">
              <a:rPr lang="it-IT" smtClean="0"/>
              <a:t>‹N›</a:t>
            </a:fld>
            <a:endParaRPr lang="it-IT"/>
          </a:p>
        </p:txBody>
      </p:sp>
    </p:spTree>
    <p:extLst>
      <p:ext uri="{BB962C8B-B14F-4D97-AF65-F5344CB8AC3E}">
        <p14:creationId xmlns:p14="http://schemas.microsoft.com/office/powerpoint/2010/main" val="238512494"/>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2" y="0"/>
            <a:ext cx="4301543" cy="339884"/>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5622800" y="0"/>
            <a:ext cx="4301543" cy="339884"/>
          </a:xfrm>
          <a:prstGeom prst="rect">
            <a:avLst/>
          </a:prstGeom>
        </p:spPr>
        <p:txBody>
          <a:bodyPr vert="horz" lIns="91440" tIns="45720" rIns="91440" bIns="45720" rtlCol="0"/>
          <a:lstStyle>
            <a:lvl1pPr algn="r">
              <a:defRPr sz="1200"/>
            </a:lvl1pPr>
          </a:lstStyle>
          <a:p>
            <a:fld id="{99C08EFC-795C-4235-BDCE-41F740A39ACB}" type="datetimeFigureOut">
              <a:rPr lang="it-IT" smtClean="0"/>
              <a:t>29/09/16</a:t>
            </a:fld>
            <a:endParaRPr lang="it-IT"/>
          </a:p>
        </p:txBody>
      </p:sp>
      <p:sp>
        <p:nvSpPr>
          <p:cNvPr id="4" name="Segnaposto immagine diapositiva 3"/>
          <p:cNvSpPr>
            <a:spLocks noGrp="1" noRot="1" noChangeAspect="1"/>
          </p:cNvSpPr>
          <p:nvPr>
            <p:ph type="sldImg" idx="2"/>
          </p:nvPr>
        </p:nvSpPr>
        <p:spPr>
          <a:xfrm>
            <a:off x="2697163" y="509588"/>
            <a:ext cx="4532312" cy="2549525"/>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992665" y="3228896"/>
            <a:ext cx="7941310" cy="3058954"/>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2" y="6456611"/>
            <a:ext cx="4301543" cy="339884"/>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5622800" y="6456611"/>
            <a:ext cx="4301543" cy="339884"/>
          </a:xfrm>
          <a:prstGeom prst="rect">
            <a:avLst/>
          </a:prstGeom>
        </p:spPr>
        <p:txBody>
          <a:bodyPr vert="horz" lIns="91440" tIns="45720" rIns="91440" bIns="4572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9</a:t>
            </a:fld>
            <a:endParaRPr lang="it-IT"/>
          </a:p>
        </p:txBody>
      </p:sp>
    </p:spTree>
    <p:extLst>
      <p:ext uri="{BB962C8B-B14F-4D97-AF65-F5344CB8AC3E}">
        <p14:creationId xmlns:p14="http://schemas.microsoft.com/office/powerpoint/2010/main" val="3368968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11</a:t>
            </a:fld>
            <a:endParaRPr lang="it-IT"/>
          </a:p>
        </p:txBody>
      </p:sp>
    </p:spTree>
    <p:extLst>
      <p:ext uri="{BB962C8B-B14F-4D97-AF65-F5344CB8AC3E}">
        <p14:creationId xmlns:p14="http://schemas.microsoft.com/office/powerpoint/2010/main" val="8399355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18</a:t>
            </a:fld>
            <a:endParaRPr lang="it-IT"/>
          </a:p>
        </p:txBody>
      </p:sp>
    </p:spTree>
    <p:extLst>
      <p:ext uri="{BB962C8B-B14F-4D97-AF65-F5344CB8AC3E}">
        <p14:creationId xmlns:p14="http://schemas.microsoft.com/office/powerpoint/2010/main" val="35365948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79</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80</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81</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82</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83</a:t>
            </a:fld>
            <a:endParaRPr lang="it-IT"/>
          </a:p>
        </p:txBody>
      </p:sp>
    </p:spTree>
    <p:extLst>
      <p:ext uri="{BB962C8B-B14F-4D97-AF65-F5344CB8AC3E}">
        <p14:creationId xmlns:p14="http://schemas.microsoft.com/office/powerpoint/2010/main" val="7263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1.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102.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0.xml.rels><?xml version="1.0" encoding="UTF-8" standalone="yes"?>
<Relationships xmlns="http://schemas.openxmlformats.org/package/2006/relationships"><Relationship Id="rId3" Type="http://schemas.openxmlformats.org/officeDocument/2006/relationships/hyperlink" Target="https://12factor.net/backing-services" TargetMode="External"/><Relationship Id="rId2" Type="http://schemas.openxmlformats.org/officeDocument/2006/relationships/hyperlink" Target="https://12factor.net/" TargetMode="External"/><Relationship Id="rId1" Type="http://schemas.openxmlformats.org/officeDocument/2006/relationships/slideLayout" Target="../slideLayouts/slideLayout3.xml"/><Relationship Id="rId4" Type="http://schemas.openxmlformats.org/officeDocument/2006/relationships/hyperlink" Target="https://docs.run.pivotal.io/buildpacks/java/build-tool-int.html" TargetMode="Externa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3.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hyperlink" Target="http://blog.netgloo.com/2014/10/27/using-mysql-in-spring-boot-via-spring-data-jpa-and-hibernate/" TargetMode="External"/></Relationships>
</file>

<file path=ppt/slides/_rels/slide32.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3.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9.gif"/><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 Id="rId9"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hyperlink" Target="https://docs.docker.com/docker-hub/orgs/" TargetMode="Externa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3" Type="http://schemas.openxmlformats.org/officeDocument/2006/relationships/hyperlink" Target="https://docs.docker.com/docker-hub/builds/" TargetMode="External"/><Relationship Id="rId7" Type="http://schemas.openxmlformats.org/officeDocument/2006/relationships/hyperlink" Target="http://docs.docker.com/reference/commandline/push" TargetMode="External"/><Relationship Id="rId2" Type="http://schemas.openxmlformats.org/officeDocument/2006/relationships/hyperlink" Target="https://docs.docker.com/docker-hub/repos/" TargetMode="External"/><Relationship Id="rId1" Type="http://schemas.openxmlformats.org/officeDocument/2006/relationships/slideLayout" Target="../slideLayouts/slideLayout3.xml"/><Relationship Id="rId6" Type="http://schemas.openxmlformats.org/officeDocument/2006/relationships/hyperlink" Target="http://docs.docker.com/reference/commandline/login" TargetMode="External"/><Relationship Id="rId5" Type="http://schemas.openxmlformats.org/officeDocument/2006/relationships/hyperlink" Target="http://docs.docker.com/reference/commandline/pull" TargetMode="External"/><Relationship Id="rId4" Type="http://schemas.openxmlformats.org/officeDocument/2006/relationships/hyperlink" Target="http://docs.docker.com/reference/commandline/search" TargetMode="Externa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mailto:/temp/it/luigibennardis/00D-bookABattery_SERVICE/@version@/@jar_name@-@version@.jar" TargetMode="Externa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5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5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0.xml.rels><?xml version="1.0" encoding="UTF-8" standalone="yes"?>
<Relationships xmlns="http://schemas.openxmlformats.org/package/2006/relationships"><Relationship Id="rId3" Type="http://schemas.openxmlformats.org/officeDocument/2006/relationships/hyperlink" Target="https://docs.docker.com/docker-hub/builds/" TargetMode="External"/><Relationship Id="rId2" Type="http://schemas.openxmlformats.org/officeDocument/2006/relationships/image" Target="../media/image27.png"/><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6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13.png"/><Relationship Id="rId1" Type="http://schemas.openxmlformats.org/officeDocument/2006/relationships/slideLayout" Target="../slideLayouts/slideLayout3.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5.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13.png"/><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png"/></Relationships>
</file>

<file path=ppt/slides/_rels/slide6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2.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3.xml"/></Relationships>
</file>

<file path=ppt/slides/_rels/slide7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8.xml.rels><?xml version="1.0" encoding="UTF-8" standalone="yes"?>
<Relationships xmlns="http://schemas.openxmlformats.org/package/2006/relationships"><Relationship Id="rId2" Type="http://schemas.openxmlformats.org/officeDocument/2006/relationships/hyperlink" Target="https://github.com/spring-cloud/spring-cloud-zookeeper" TargetMode="External"/><Relationship Id="rId1" Type="http://schemas.openxmlformats.org/officeDocument/2006/relationships/slideLayout" Target="../slideLayouts/slideLayout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1.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microsoft.com/office/2007/relationships/hdphoto" Target="../media/hdphoto1.wdp"/></Relationships>
</file>

<file path=ppt/slides/_rels/slide82.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38.png"/><Relationship Id="rId4" Type="http://schemas.microsoft.com/office/2007/relationships/hdphoto" Target="../media/hdphoto2.wdp"/></Relationships>
</file>

<file path=ppt/slides/_rels/slide8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microsoft.com/office/2007/relationships/hdphoto" Target="../media/hdphoto4.wdp"/></Relationships>
</file>

<file path=ppt/slides/_rels/slide84.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3.xml"/><Relationship Id="rId4" Type="http://schemas.openxmlformats.org/officeDocument/2006/relationships/image" Target="../media/image42.pn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7.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92.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9.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dirty="0" err="1" smtClean="0"/>
              <a:t>Xx</a:t>
            </a:r>
            <a:r>
              <a:rPr lang="it-IT" dirty="0" smtClean="0"/>
              <a:t> </a:t>
            </a:r>
            <a:r>
              <a:rPr lang="it-IT" dirty="0" err="1" smtClean="0"/>
              <a:t>yyyy</a:t>
            </a:r>
            <a:endParaRPr lang="it-IT" dirty="0"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uppo 12"/>
          <p:cNvGrpSpPr/>
          <p:nvPr/>
        </p:nvGrpSpPr>
        <p:grpSpPr>
          <a:xfrm>
            <a:off x="1227081" y="2033464"/>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69761" y="8762310"/>
            <a:ext cx="10201058" cy="3220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Connettore 2 5"/>
          <p:cNvCxnSpPr>
            <a:stCxn id="1026" idx="0"/>
            <a:endCxn id="19" idx="3"/>
          </p:cNvCxnSpPr>
          <p:nvPr/>
        </p:nvCxnSpPr>
        <p:spPr bwMode="auto">
          <a:xfrm flipV="1">
            <a:off x="6870290" y="8244898"/>
            <a:ext cx="10615" cy="517412"/>
          </a:xfrm>
          <a:prstGeom prst="straightConnector1">
            <a:avLst/>
          </a:prstGeom>
          <a:solidFill>
            <a:srgbClr val="BBE0E3"/>
          </a:solidFill>
          <a:ln w="50800" cap="flat" cmpd="sng" algn="ctr">
            <a:solidFill>
              <a:srgbClr val="00000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3" name="Segnaposto contenuto 2"/>
          <p:cNvSpPr>
            <a:spLocks noGrp="1"/>
          </p:cNvSpPr>
          <p:nvPr>
            <p:ph idx="1"/>
          </p:nvPr>
        </p:nvSpPr>
        <p:spPr>
          <a:xfrm>
            <a:off x="13776176" y="1676400"/>
            <a:ext cx="9975999" cy="10668000"/>
          </a:xfrm>
        </p:spPr>
        <p:txBody>
          <a:bodyPr/>
          <a:lstStyle/>
          <a:p>
            <a:r>
              <a:rPr lang="it-IT" sz="4400" dirty="0" err="1" smtClean="0"/>
              <a:t>Blah</a:t>
            </a:r>
            <a:r>
              <a:rPr lang="it-IT" sz="4400" dirty="0" smtClean="0"/>
              <a:t> </a:t>
            </a:r>
          </a:p>
          <a:p>
            <a:r>
              <a:rPr lang="it-IT" sz="4400" dirty="0" err="1" smtClean="0"/>
              <a:t>Blah</a:t>
            </a:r>
            <a:r>
              <a:rPr lang="it-IT" sz="4400" dirty="0" smtClean="0"/>
              <a:t> </a:t>
            </a:r>
            <a:endParaRPr lang="it-IT" sz="4400" dirty="0"/>
          </a:p>
        </p:txBody>
      </p:sp>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1361834"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36" name="Gruppo 35"/>
          <p:cNvGrpSpPr/>
          <p:nvPr/>
        </p:nvGrpSpPr>
        <p:grpSpPr>
          <a:xfrm>
            <a:off x="4760746"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123849"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1434140"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084846"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Segnaposto contenuto 2"/>
          <p:cNvSpPr>
            <a:spLocks noGrp="1"/>
          </p:cNvSpPr>
          <p:nvPr>
            <p:ph idx="1"/>
          </p:nvPr>
        </p:nvSpPr>
        <p:spPr>
          <a:xfrm>
            <a:off x="17808624" y="1676400"/>
            <a:ext cx="5943551" cy="6425832"/>
          </a:xfrm>
        </p:spPr>
        <p:txBody>
          <a:bodyPr/>
          <a:lstStyle/>
          <a:p>
            <a:endParaRPr lang="it-IT" dirty="0"/>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008424" y="1676399"/>
            <a:ext cx="7743751" cy="9024519"/>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SERVER</a:t>
            </a:r>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8434048"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9956" y="2788019"/>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0" name="Rettangolo 9"/>
          <p:cNvSpPr/>
          <p:nvPr/>
        </p:nvSpPr>
        <p:spPr bwMode="auto">
          <a:xfrm>
            <a:off x="716197" y="270197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14074" y="6380439"/>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66473" y="9778801"/>
            <a:ext cx="11459035"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914074" y="8554209"/>
            <a:ext cx="9333710" cy="122459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32937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P spid="11"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5576376" y="1676400"/>
            <a:ext cx="8175799" cy="8782000"/>
          </a:xfrm>
        </p:spPr>
        <p:txBody>
          <a:bodyPr/>
          <a:lstStyle/>
          <a:p>
            <a:r>
              <a:rPr lang="it-IT" dirty="0" err="1"/>
              <a:t>Tranform</a:t>
            </a:r>
            <a:r>
              <a:rPr lang="it-IT" dirty="0"/>
              <a:t> the </a:t>
            </a:r>
            <a:r>
              <a:rPr lang="it-IT" dirty="0" err="1"/>
              <a:t>developed</a:t>
            </a:r>
            <a:r>
              <a:rPr lang="it-IT" dirty="0"/>
              <a:t> </a:t>
            </a:r>
            <a:r>
              <a:rPr lang="it-IT" dirty="0" err="1"/>
              <a:t>microservice</a:t>
            </a:r>
            <a:r>
              <a:rPr lang="it-IT" dirty="0"/>
              <a:t> to an Eureka </a:t>
            </a:r>
            <a:r>
              <a:rPr lang="it-IT" dirty="0" err="1"/>
              <a:t>managed</a:t>
            </a:r>
            <a:r>
              <a:rPr lang="it-IT" dirty="0"/>
              <a:t> service @</a:t>
            </a:r>
            <a:r>
              <a:rPr lang="it-IT" dirty="0" err="1" smtClean="0"/>
              <a:t>Enableeurekaclient</a:t>
            </a:r>
            <a:endParaRPr lang="it-IT" dirty="0"/>
          </a:p>
          <a:p>
            <a:r>
              <a:rPr lang="it-IT" dirty="0" smtClean="0"/>
              <a:t>@</a:t>
            </a:r>
            <a:r>
              <a:rPr lang="it-IT" dirty="0" err="1" smtClean="0"/>
              <a:t>enablediscoveryclinet</a:t>
            </a:r>
            <a:r>
              <a:rPr lang="it-IT" dirty="0" smtClean="0"/>
              <a:t>….</a:t>
            </a:r>
          </a:p>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a:t>
            </a:r>
            <a:r>
              <a:rPr lang="it-IT" dirty="0" err="1" smtClean="0"/>
              <a:t>SERVICE</a:t>
            </a:r>
            <a:endParaRPr lang="it-IT" dirty="0"/>
          </a:p>
        </p:txBody>
      </p:sp>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2162764"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smtClean="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smtClean="0">
                <a:solidFill>
                  <a:srgbClr val="0000FF"/>
                </a:solidFill>
                <a:latin typeface="Consolas"/>
              </a:rPr>
              <a:t>public</a:t>
            </a:r>
            <a:r>
              <a:rPr lang="en-US" sz="2800" dirty="0" smtClean="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8958" y="11366289"/>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37832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List&lt;</a:t>
            </a:r>
            <a:r>
              <a:rPr lang="it-IT" sz="2800" dirty="0" err="1">
                <a:latin typeface="Consolas"/>
              </a:rPr>
              <a:t>ServiceInstance</a:t>
            </a:r>
            <a:r>
              <a:rPr lang="it-IT" sz="2800" dirty="0">
                <a:latin typeface="Consolas"/>
              </a:rPr>
              <a:t>&gt; </a:t>
            </a:r>
            <a:r>
              <a:rPr lang="it-IT" sz="2800" dirty="0" err="1">
                <a:latin typeface="Consolas"/>
              </a:rPr>
              <a:t>instances</a:t>
            </a:r>
            <a:r>
              <a:rPr lang="it-IT" sz="2800" dirty="0">
                <a:latin typeface="Consolas"/>
              </a:rPr>
              <a:t> =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822848" y="5633865"/>
            <a:ext cx="19442160"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725307" y="7794104"/>
            <a:ext cx="10186773"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7428101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9571851"/>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r>
              <a:rPr lang="it-IT" sz="2800" dirty="0" err="1">
                <a:solidFill>
                  <a:srgbClr val="0000FF"/>
                </a:solidFill>
                <a:latin typeface="Consolas"/>
              </a:rPr>
              <a:t>this</a:t>
            </a:r>
            <a:r>
              <a:rPr lang="it-IT" sz="2800" dirty="0" err="1">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390695"/>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656184" y="9487600"/>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407517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 </a:t>
            </a:r>
            <a:br>
              <a:rPr lang="it-IT" dirty="0" smtClean="0"/>
            </a:br>
            <a:r>
              <a:rPr lang="it-IT" dirty="0" err="1" smtClean="0"/>
              <a:t>feign</a:t>
            </a:r>
            <a:r>
              <a:rPr lang="it-IT" dirty="0" smtClean="0"/>
              <a:t> client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err="1">
                <a:latin typeface="Consolas"/>
              </a:rPr>
              <a:t>SpringApplication.run</a:t>
            </a:r>
            <a:r>
              <a:rPr lang="it-IT" sz="2800" dirty="0">
                <a:latin typeface="Consolas"/>
              </a:rPr>
              <a:t>(</a:t>
            </a:r>
            <a:r>
              <a:rPr lang="it-IT" sz="2800" dirty="0" err="1">
                <a:latin typeface="Consolas"/>
              </a:rPr>
              <a:t>EurekaFeignClientApplication.</a:t>
            </a:r>
            <a:r>
              <a:rPr lang="it-IT" sz="2800" dirty="0" err="1">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err="1">
                <a:solidFill>
                  <a:srgbClr val="0000FF"/>
                </a:solidFill>
                <a:latin typeface="Consolas"/>
              </a:rPr>
              <a:t>interface</a:t>
            </a:r>
            <a:r>
              <a:rPr lang="it-IT" sz="2800" dirty="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IServiceBookAbattery</a:t>
            </a:r>
            <a:r>
              <a:rPr lang="it-IT" sz="2800" dirty="0">
                <a:latin typeface="Consolas"/>
              </a:rPr>
              <a:t> client;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7" name="Rettangolo 6"/>
          <p:cNvSpPr/>
          <p:nvPr/>
        </p:nvSpPr>
        <p:spPr bwMode="auto">
          <a:xfrm>
            <a:off x="733819" y="7794104"/>
            <a:ext cx="16489832"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2457" y="5158446"/>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830290" y="11287720"/>
            <a:ext cx="8244916" cy="96334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543598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Netflix</a:t>
            </a:r>
            <a:r>
              <a:rPr lang="it-IT" dirty="0" smtClean="0"/>
              <a:t> </a:t>
            </a:r>
            <a:r>
              <a:rPr lang="it-IT" dirty="0" err="1" smtClean="0"/>
              <a:t>Ribon</a:t>
            </a:r>
            <a:r>
              <a:rPr lang="it-IT" dirty="0" smtClean="0"/>
              <a:t> </a:t>
            </a:r>
            <a:endParaRPr lang="it-IT" dirty="0"/>
          </a:p>
        </p:txBody>
      </p:sp>
      <p:sp>
        <p:nvSpPr>
          <p:cNvPr id="31" name="Segnaposto contenuto 2"/>
          <p:cNvSpPr>
            <a:spLocks noGrp="1"/>
          </p:cNvSpPr>
          <p:nvPr>
            <p:ph idx="1"/>
          </p:nvPr>
        </p:nvSpPr>
        <p:spPr>
          <a:xfrm>
            <a:off x="617538" y="1676400"/>
            <a:ext cx="23134637" cy="10668000"/>
          </a:xfrm>
        </p:spPr>
        <p:txBody>
          <a:bodyPr/>
          <a:lstStyle/>
          <a:p>
            <a:r>
              <a:rPr lang="it-IT" dirty="0" err="1" smtClean="0"/>
              <a:t>As</a:t>
            </a:r>
            <a:r>
              <a:rPr lang="it-IT" dirty="0" smtClean="0"/>
              <a:t> far from the </a:t>
            </a:r>
            <a:r>
              <a:rPr lang="it-IT" dirty="0" err="1" smtClean="0"/>
              <a:t>requirements</a:t>
            </a:r>
            <a:r>
              <a:rPr lang="it-IT" dirty="0" smtClean="0"/>
              <a:t> </a:t>
            </a:r>
            <a:r>
              <a:rPr lang="it-IT" dirty="0" err="1" smtClean="0"/>
              <a:t>thewe</a:t>
            </a:r>
            <a:r>
              <a:rPr lang="it-IT" dirty="0" smtClean="0"/>
              <a:t> </a:t>
            </a:r>
            <a:r>
              <a:rPr lang="it-IT" dirty="0" err="1" smtClean="0"/>
              <a:t>want</a:t>
            </a:r>
            <a:r>
              <a:rPr lang="it-IT" dirty="0" smtClean="0"/>
              <a:t> to </a:t>
            </a:r>
            <a:r>
              <a:rPr lang="it-IT" dirty="0" err="1" smtClean="0"/>
              <a:t>avoid</a:t>
            </a:r>
            <a:r>
              <a:rPr lang="it-IT" dirty="0" smtClean="0"/>
              <a:t> </a:t>
            </a:r>
            <a:r>
              <a:rPr lang="it-IT" dirty="0" err="1" smtClean="0"/>
              <a:t>serviceoutage</a:t>
            </a:r>
            <a:r>
              <a:rPr lang="it-IT" dirty="0" smtClean="0"/>
              <a:t> (</a:t>
            </a:r>
            <a:r>
              <a:rPr lang="it-IT" dirty="0" err="1" smtClean="0"/>
              <a:t>failing</a:t>
            </a:r>
            <a:r>
              <a:rPr lang="it-IT" dirty="0" smtClean="0"/>
              <a:t> of a service or network </a:t>
            </a:r>
            <a:r>
              <a:rPr lang="it-IT" dirty="0" err="1" smtClean="0"/>
              <a:t>problems</a:t>
            </a:r>
            <a:r>
              <a:rPr lang="it-IT" dirty="0" smtClean="0"/>
              <a:t>) so </a:t>
            </a:r>
            <a:r>
              <a:rPr lang="it-IT" dirty="0" err="1" smtClean="0"/>
              <a:t>it</a:t>
            </a:r>
            <a:r>
              <a:rPr lang="it-IT" dirty="0" smtClean="0"/>
              <a:t> common to </a:t>
            </a:r>
            <a:r>
              <a:rPr lang="it-IT" dirty="0" err="1" smtClean="0"/>
              <a:t>realize</a:t>
            </a:r>
            <a:r>
              <a:rPr lang="it-IT" dirty="0" smtClean="0"/>
              <a:t> a </a:t>
            </a:r>
            <a:r>
              <a:rPr lang="it-IT" dirty="0" err="1" smtClean="0"/>
              <a:t>system</a:t>
            </a:r>
            <a:r>
              <a:rPr lang="it-IT" dirty="0" smtClean="0"/>
              <a:t> </a:t>
            </a:r>
            <a:r>
              <a:rPr lang="it-IT" dirty="0" err="1" smtClean="0"/>
              <a:t>landscape</a:t>
            </a:r>
            <a:r>
              <a:rPr lang="it-IT" dirty="0" smtClean="0"/>
              <a:t> with more </a:t>
            </a:r>
            <a:r>
              <a:rPr lang="it-IT" dirty="0" err="1" smtClean="0"/>
              <a:t>than</a:t>
            </a:r>
            <a:r>
              <a:rPr lang="it-IT" dirty="0" smtClean="0"/>
              <a:t> </a:t>
            </a:r>
            <a:r>
              <a:rPr lang="it-IT" dirty="0" err="1" smtClean="0"/>
              <a:t>one</a:t>
            </a:r>
            <a:r>
              <a:rPr lang="it-IT" dirty="0" smtClean="0"/>
              <a:t> service </a:t>
            </a:r>
            <a:r>
              <a:rPr lang="it-IT" dirty="0" err="1" smtClean="0"/>
              <a:t>instance</a:t>
            </a:r>
            <a:r>
              <a:rPr lang="it-IT" dirty="0" smtClean="0"/>
              <a:t> of the </a:t>
            </a:r>
            <a:r>
              <a:rPr lang="it-IT" dirty="0" err="1" smtClean="0"/>
              <a:t>same</a:t>
            </a:r>
            <a:r>
              <a:rPr lang="it-IT" dirty="0" smtClean="0"/>
              <a:t> </a:t>
            </a:r>
            <a:r>
              <a:rPr lang="it-IT" dirty="0" err="1" smtClean="0"/>
              <a:t>type</a:t>
            </a:r>
            <a:r>
              <a:rPr lang="it-IT" dirty="0" smtClean="0"/>
              <a:t> </a:t>
            </a:r>
            <a:r>
              <a:rPr lang="it-IT" dirty="0" err="1" smtClean="0"/>
              <a:t>running</a:t>
            </a:r>
            <a:r>
              <a:rPr lang="it-IT" dirty="0" smtClean="0"/>
              <a:t>.</a:t>
            </a:r>
          </a:p>
          <a:p>
            <a:r>
              <a:rPr lang="it-IT" dirty="0" smtClean="0"/>
              <a:t>In </a:t>
            </a:r>
            <a:r>
              <a:rPr lang="it-IT" dirty="0" err="1" smtClean="0"/>
              <a:t>ths</a:t>
            </a:r>
            <a:r>
              <a:rPr lang="it-IT" dirty="0" smtClean="0"/>
              <a:t> </a:t>
            </a:r>
            <a:r>
              <a:rPr lang="it-IT" dirty="0" err="1" smtClean="0"/>
              <a:t>context</a:t>
            </a:r>
            <a:r>
              <a:rPr lang="it-IT" dirty="0" smtClean="0"/>
              <a:t>  a </a:t>
            </a:r>
            <a:r>
              <a:rPr lang="it-IT" dirty="0" err="1" smtClean="0"/>
              <a:t>load</a:t>
            </a:r>
            <a:r>
              <a:rPr lang="it-IT" dirty="0" smtClean="0"/>
              <a:t> </a:t>
            </a:r>
            <a:r>
              <a:rPr lang="it-IT" dirty="0" err="1" smtClean="0"/>
              <a:t>balancer</a:t>
            </a:r>
            <a:r>
              <a:rPr lang="it-IT" dirty="0" smtClean="0"/>
              <a:t> </a:t>
            </a:r>
            <a:r>
              <a:rPr lang="it-IT" dirty="0" err="1" smtClean="0"/>
              <a:t>will</a:t>
            </a:r>
            <a:r>
              <a:rPr lang="it-IT" dirty="0" smtClean="0"/>
              <a:t> spread </a:t>
            </a:r>
            <a:r>
              <a:rPr lang="it-IT" dirty="0" err="1" smtClean="0"/>
              <a:t>all</a:t>
            </a:r>
            <a:r>
              <a:rPr lang="it-IT" dirty="0" smtClean="0"/>
              <a:t> the </a:t>
            </a:r>
            <a:r>
              <a:rPr lang="it-IT" dirty="0" err="1" smtClean="0"/>
              <a:t>incoming</a:t>
            </a:r>
            <a:r>
              <a:rPr lang="it-IT" dirty="0" smtClean="0"/>
              <a:t> </a:t>
            </a:r>
            <a:r>
              <a:rPr lang="it-IT" dirty="0" err="1" smtClean="0"/>
              <a:t>calls</a:t>
            </a:r>
            <a:r>
              <a:rPr lang="it-IT" dirty="0" smtClean="0"/>
              <a:t> over the </a:t>
            </a:r>
            <a:r>
              <a:rPr lang="it-IT" dirty="0" err="1" smtClean="0"/>
              <a:t>instances</a:t>
            </a:r>
            <a:r>
              <a:rPr lang="it-IT" dirty="0" smtClean="0"/>
              <a:t>.</a:t>
            </a:r>
          </a:p>
          <a:p>
            <a:r>
              <a:rPr lang="it-IT" dirty="0" smtClean="0"/>
              <a:t> </a:t>
            </a:r>
            <a:r>
              <a:rPr lang="it-IT" dirty="0" err="1" smtClean="0"/>
              <a:t>load</a:t>
            </a:r>
            <a:r>
              <a:rPr lang="it-IT" dirty="0" smtClean="0"/>
              <a:t>  </a:t>
            </a:r>
            <a:r>
              <a:rPr lang="it-IT" dirty="0" err="1"/>
              <a:t>balancing</a:t>
            </a:r>
            <a:r>
              <a:rPr lang="it-IT" dirty="0"/>
              <a:t> </a:t>
            </a:r>
            <a:r>
              <a:rPr lang="it-IT" dirty="0" err="1" smtClean="0"/>
              <a:t>shoud</a:t>
            </a:r>
            <a:r>
              <a:rPr lang="it-IT" dirty="0" smtClean="0"/>
              <a:t> be </a:t>
            </a:r>
            <a:r>
              <a:rPr lang="it-IT" dirty="0" err="1" smtClean="0"/>
              <a:t>realizede</a:t>
            </a:r>
            <a:r>
              <a:rPr lang="it-IT" dirty="0" smtClean="0"/>
              <a:t> </a:t>
            </a:r>
            <a:r>
              <a:rPr lang="it-IT" dirty="0" err="1" smtClean="0"/>
              <a:t>without</a:t>
            </a:r>
            <a:r>
              <a:rPr lang="it-IT" dirty="0" smtClean="0"/>
              <a:t> </a:t>
            </a:r>
            <a:r>
              <a:rPr lang="it-IT" dirty="0" err="1"/>
              <a:t>configuing</a:t>
            </a:r>
            <a:r>
              <a:rPr lang="it-IT" dirty="0"/>
              <a:t> </a:t>
            </a:r>
            <a:r>
              <a:rPr lang="it-IT" dirty="0" err="1"/>
              <a:t>load</a:t>
            </a:r>
            <a:r>
              <a:rPr lang="it-IT" dirty="0"/>
              <a:t> </a:t>
            </a:r>
            <a:r>
              <a:rPr lang="it-IT" dirty="0" err="1"/>
              <a:t>balancer</a:t>
            </a:r>
            <a:r>
              <a:rPr lang="it-IT" dirty="0"/>
              <a:t> </a:t>
            </a:r>
            <a:r>
              <a:rPr lang="it-IT" dirty="0" err="1"/>
              <a:t>adding</a:t>
            </a:r>
            <a:r>
              <a:rPr lang="it-IT" dirty="0"/>
              <a:t> </a:t>
            </a:r>
            <a:r>
              <a:rPr lang="it-IT" dirty="0" err="1"/>
              <a:t>reference</a:t>
            </a:r>
            <a:r>
              <a:rPr lang="it-IT" dirty="0"/>
              <a:t> of the new </a:t>
            </a:r>
            <a:r>
              <a:rPr lang="it-IT" dirty="0" err="1"/>
              <a:t>services</a:t>
            </a:r>
            <a:r>
              <a:rPr lang="it-IT" dirty="0"/>
              <a:t> </a:t>
            </a:r>
          </a:p>
          <a:p>
            <a:r>
              <a:rPr lang="it-IT" dirty="0" smtClean="0"/>
              <a:t>For </a:t>
            </a:r>
            <a:r>
              <a:rPr lang="it-IT" dirty="0" err="1" smtClean="0"/>
              <a:t>communication</a:t>
            </a:r>
            <a:r>
              <a:rPr lang="it-IT" dirty="0" smtClean="0"/>
              <a:t> </a:t>
            </a:r>
            <a:r>
              <a:rPr lang="it-IT" dirty="0" err="1" smtClean="0"/>
              <a:t>between</a:t>
            </a:r>
            <a:r>
              <a:rPr lang="it-IT" dirty="0" smtClean="0"/>
              <a:t> middle </a:t>
            </a:r>
            <a:r>
              <a:rPr lang="it-IT" dirty="0" err="1" smtClean="0"/>
              <a:t>tier</a:t>
            </a:r>
            <a:r>
              <a:rPr lang="it-IT" dirty="0" smtClean="0"/>
              <a:t> </a:t>
            </a:r>
            <a:r>
              <a:rPr lang="it-IT" dirty="0" err="1" smtClean="0"/>
              <a:t>microservices</a:t>
            </a:r>
            <a:r>
              <a:rPr lang="it-IT" dirty="0" smtClean="0"/>
              <a:t> </a:t>
            </a:r>
            <a:r>
              <a:rPr lang="it-IT" dirty="0" err="1" smtClean="0"/>
              <a:t>Ribbon</a:t>
            </a:r>
            <a:r>
              <a:rPr lang="it-IT" dirty="0" smtClean="0"/>
              <a:t> </a:t>
            </a:r>
            <a:r>
              <a:rPr lang="it-IT" dirty="0" err="1" smtClean="0"/>
              <a:t>provide</a:t>
            </a:r>
            <a:r>
              <a:rPr lang="it-IT" dirty="0" smtClean="0"/>
              <a:t> a more </a:t>
            </a:r>
            <a:r>
              <a:rPr lang="it-IT" dirty="0" err="1" smtClean="0"/>
              <a:t>reliable</a:t>
            </a:r>
            <a:r>
              <a:rPr lang="it-IT" dirty="0" smtClean="0"/>
              <a:t> and more </a:t>
            </a:r>
            <a:r>
              <a:rPr lang="it-IT" dirty="0" err="1" smtClean="0"/>
              <a:t>performant</a:t>
            </a:r>
            <a:r>
              <a:rPr lang="it-IT" dirty="0" smtClean="0"/>
              <a:t> </a:t>
            </a:r>
            <a:r>
              <a:rPr lang="it-IT" dirty="0" err="1" smtClean="0"/>
              <a:t>solution</a:t>
            </a:r>
            <a:r>
              <a:rPr lang="it-IT" dirty="0" smtClean="0"/>
              <a:t> </a:t>
            </a:r>
            <a:r>
              <a:rPr lang="it-IT" dirty="0" err="1" smtClean="0"/>
              <a:t>that</a:t>
            </a:r>
            <a:r>
              <a:rPr lang="it-IT" dirty="0" smtClean="0"/>
              <a:t> </a:t>
            </a:r>
            <a:r>
              <a:rPr lang="it-IT" dirty="0" err="1" smtClean="0"/>
              <a:t>doesn’t</a:t>
            </a:r>
            <a:r>
              <a:rPr lang="it-IT" dirty="0" smtClean="0"/>
              <a:t> </a:t>
            </a:r>
            <a:r>
              <a:rPr lang="it-IT" dirty="0" err="1" smtClean="0"/>
              <a:t>couple</a:t>
            </a:r>
            <a:r>
              <a:rPr lang="it-IT" dirty="0" smtClean="0"/>
              <a:t> to </a:t>
            </a:r>
            <a:r>
              <a:rPr lang="it-IT" dirty="0" err="1" smtClean="0"/>
              <a:t>any</a:t>
            </a:r>
            <a:r>
              <a:rPr lang="it-IT" dirty="0" smtClean="0"/>
              <a:t> </a:t>
            </a:r>
            <a:r>
              <a:rPr lang="it-IT" dirty="0" err="1" smtClean="0"/>
              <a:t>particulat</a:t>
            </a:r>
            <a:r>
              <a:rPr lang="it-IT" dirty="0" smtClean="0"/>
              <a:t> </a:t>
            </a:r>
            <a:r>
              <a:rPr lang="it-IT" dirty="0" err="1" smtClean="0"/>
              <a:t>cloud</a:t>
            </a:r>
            <a:r>
              <a:rPr lang="it-IT" dirty="0" smtClean="0"/>
              <a:t> provider</a:t>
            </a:r>
          </a:p>
          <a:p>
            <a:r>
              <a:rPr lang="it-IT" dirty="0" err="1" smtClean="0"/>
              <a:t>Ribbon</a:t>
            </a:r>
            <a:r>
              <a:rPr lang="it-IT" dirty="0" smtClean="0"/>
              <a:t> </a:t>
            </a:r>
            <a:r>
              <a:rPr lang="it-IT" dirty="0" err="1" smtClean="0"/>
              <a:t>pushes</a:t>
            </a:r>
            <a:r>
              <a:rPr lang="it-IT" dirty="0" smtClean="0"/>
              <a:t> </a:t>
            </a:r>
            <a:r>
              <a:rPr lang="it-IT" dirty="0" err="1" smtClean="0"/>
              <a:t>load</a:t>
            </a:r>
            <a:r>
              <a:rPr lang="it-IT" dirty="0" smtClean="0"/>
              <a:t> </a:t>
            </a:r>
            <a:r>
              <a:rPr lang="it-IT" dirty="0" err="1" smtClean="0"/>
              <a:t>balancing</a:t>
            </a:r>
            <a:r>
              <a:rPr lang="it-IT" dirty="0" smtClean="0"/>
              <a:t> </a:t>
            </a:r>
            <a:r>
              <a:rPr lang="it-IT" dirty="0" err="1" smtClean="0"/>
              <a:t>decitions</a:t>
            </a:r>
            <a:r>
              <a:rPr lang="it-IT" dirty="0" smtClean="0"/>
              <a:t> </a:t>
            </a:r>
            <a:r>
              <a:rPr lang="it-IT" dirty="0" err="1" smtClean="0"/>
              <a:t>away</a:t>
            </a:r>
            <a:r>
              <a:rPr lang="it-IT" dirty="0" smtClean="0"/>
              <a:t> from a </a:t>
            </a:r>
            <a:r>
              <a:rPr lang="it-IT" dirty="0" err="1" smtClean="0"/>
              <a:t>dedicated</a:t>
            </a:r>
            <a:r>
              <a:rPr lang="it-IT" dirty="0" smtClean="0"/>
              <a:t> </a:t>
            </a:r>
            <a:r>
              <a:rPr lang="it-IT" dirty="0" err="1" smtClean="0"/>
              <a:t>proxying</a:t>
            </a:r>
            <a:r>
              <a:rPr lang="it-IT" dirty="0" smtClean="0"/>
              <a:t> </a:t>
            </a:r>
            <a:r>
              <a:rPr lang="it-IT" dirty="0" err="1" smtClean="0"/>
              <a:t>load-balancer</a:t>
            </a:r>
            <a:r>
              <a:rPr lang="it-IT" dirty="0" smtClean="0"/>
              <a:t> </a:t>
            </a:r>
            <a:r>
              <a:rPr lang="it-IT" dirty="0" err="1" smtClean="0"/>
              <a:t>into</a:t>
            </a:r>
            <a:r>
              <a:rPr lang="it-IT" dirty="0" smtClean="0"/>
              <a:t> the client </a:t>
            </a:r>
            <a:r>
              <a:rPr lang="it-IT" dirty="0" err="1" smtClean="0"/>
              <a:t>services</a:t>
            </a:r>
            <a:endParaRPr lang="it-IT" dirty="0"/>
          </a:p>
          <a:p>
            <a:r>
              <a:rPr lang="it-IT" dirty="0"/>
              <a:t>Made </a:t>
            </a:r>
            <a:r>
              <a:rPr lang="it-IT" dirty="0" err="1"/>
              <a:t>only</a:t>
            </a:r>
            <a:r>
              <a:rPr lang="it-IT" dirty="0"/>
              <a:t> with the </a:t>
            </a:r>
            <a:r>
              <a:rPr lang="it-IT" dirty="0" err="1"/>
              <a:t>deploy</a:t>
            </a:r>
            <a:r>
              <a:rPr lang="it-IT" dirty="0"/>
              <a:t> of a new service</a:t>
            </a:r>
          </a:p>
          <a:p>
            <a:r>
              <a:rPr lang="it-IT" dirty="0" err="1" smtClean="0"/>
              <a:t>Dynamic</a:t>
            </a:r>
            <a:r>
              <a:rPr lang="it-IT" dirty="0" smtClean="0"/>
              <a:t> </a:t>
            </a:r>
            <a:r>
              <a:rPr lang="it-IT" dirty="0" err="1" smtClean="0"/>
              <a:t>routing</a:t>
            </a:r>
            <a:r>
              <a:rPr lang="it-IT" dirty="0" smtClean="0"/>
              <a:t> and </a:t>
            </a:r>
            <a:r>
              <a:rPr lang="it-IT" dirty="0" err="1" smtClean="0"/>
              <a:t>load</a:t>
            </a:r>
            <a:r>
              <a:rPr lang="it-IT" dirty="0" smtClean="0"/>
              <a:t> </a:t>
            </a:r>
            <a:r>
              <a:rPr lang="it-IT" dirty="0" err="1" smtClean="0"/>
              <a:t>balancer</a:t>
            </a:r>
            <a:r>
              <a:rPr lang="it-IT" dirty="0" smtClean="0"/>
              <a:t> </a:t>
            </a:r>
            <a:r>
              <a:rPr lang="it-IT" dirty="0" err="1" smtClean="0"/>
              <a:t>Netflix</a:t>
            </a:r>
            <a:r>
              <a:rPr lang="it-IT" dirty="0" smtClean="0"/>
              <a:t> </a:t>
            </a:r>
            <a:r>
              <a:rPr lang="it-IT" dirty="0" err="1" smtClean="0"/>
              <a:t>Ribbon</a:t>
            </a:r>
            <a:r>
              <a:rPr lang="it-IT" dirty="0" smtClean="0"/>
              <a:t> can be </a:t>
            </a:r>
            <a:r>
              <a:rPr lang="it-IT" dirty="0" err="1" smtClean="0"/>
              <a:t>used</a:t>
            </a:r>
            <a:r>
              <a:rPr lang="it-IT" dirty="0" smtClean="0"/>
              <a:t> by service consumer to look up service </a:t>
            </a:r>
            <a:r>
              <a:rPr lang="it-IT" dirty="0" err="1" smtClean="0"/>
              <a:t>at</a:t>
            </a:r>
            <a:r>
              <a:rPr lang="it-IT" dirty="0" smtClean="0"/>
              <a:t> service </a:t>
            </a:r>
            <a:r>
              <a:rPr lang="it-IT" dirty="0" err="1" smtClean="0"/>
              <a:t>runtime</a:t>
            </a:r>
            <a:r>
              <a:rPr lang="it-IT" dirty="0" smtClean="0"/>
              <a:t> </a:t>
            </a:r>
          </a:p>
          <a:p>
            <a:r>
              <a:rPr lang="it-IT" dirty="0" err="1" smtClean="0"/>
              <a:t>Ribbon</a:t>
            </a:r>
            <a:r>
              <a:rPr lang="it-IT" dirty="0" smtClean="0"/>
              <a:t> </a:t>
            </a:r>
            <a:r>
              <a:rPr lang="it-IT" dirty="0" err="1" smtClean="0"/>
              <a:t>uses</a:t>
            </a:r>
            <a:r>
              <a:rPr lang="it-IT" dirty="0" smtClean="0"/>
              <a:t> the information </a:t>
            </a:r>
            <a:r>
              <a:rPr lang="it-IT" dirty="0" err="1" smtClean="0"/>
              <a:t>available</a:t>
            </a:r>
            <a:r>
              <a:rPr lang="it-IT" dirty="0" smtClean="0"/>
              <a:t> in Eureka lo locate appropriate service </a:t>
            </a:r>
            <a:r>
              <a:rPr lang="it-IT" dirty="0" err="1" smtClean="0"/>
              <a:t>instances</a:t>
            </a:r>
            <a:endParaRPr lang="it-IT" dirty="0" smtClean="0"/>
          </a:p>
          <a:p>
            <a:r>
              <a:rPr lang="it-IT" dirty="0" err="1" smtClean="0"/>
              <a:t>If</a:t>
            </a:r>
            <a:r>
              <a:rPr lang="it-IT" dirty="0" smtClean="0"/>
              <a:t> more </a:t>
            </a:r>
            <a:r>
              <a:rPr lang="it-IT" dirty="0" err="1" smtClean="0"/>
              <a:t>than</a:t>
            </a:r>
            <a:r>
              <a:rPr lang="it-IT" dirty="0" smtClean="0"/>
              <a:t> </a:t>
            </a:r>
            <a:r>
              <a:rPr lang="it-IT" dirty="0" err="1" smtClean="0"/>
              <a:t>one</a:t>
            </a:r>
            <a:r>
              <a:rPr lang="it-IT" dirty="0" smtClean="0"/>
              <a:t> </a:t>
            </a:r>
            <a:r>
              <a:rPr lang="it-IT" dirty="0" err="1" smtClean="0"/>
              <a:t>instance</a:t>
            </a:r>
            <a:r>
              <a:rPr lang="it-IT" dirty="0" smtClean="0"/>
              <a:t> </a:t>
            </a:r>
            <a:r>
              <a:rPr lang="it-IT" dirty="0" err="1" smtClean="0"/>
              <a:t>is</a:t>
            </a:r>
            <a:r>
              <a:rPr lang="it-IT" dirty="0" smtClean="0"/>
              <a:t> </a:t>
            </a:r>
            <a:r>
              <a:rPr lang="it-IT" dirty="0" err="1" smtClean="0"/>
              <a:t>found</a:t>
            </a:r>
            <a:r>
              <a:rPr lang="it-IT" dirty="0" smtClean="0"/>
              <a:t>, </a:t>
            </a:r>
            <a:r>
              <a:rPr lang="it-IT" dirty="0" err="1" smtClean="0"/>
              <a:t>Ribbon</a:t>
            </a:r>
            <a:r>
              <a:rPr lang="it-IT" dirty="0" smtClean="0"/>
              <a:t> </a:t>
            </a:r>
            <a:r>
              <a:rPr lang="it-IT" dirty="0" err="1" smtClean="0"/>
              <a:t>will</a:t>
            </a:r>
            <a:r>
              <a:rPr lang="it-IT" dirty="0" smtClean="0"/>
              <a:t> </a:t>
            </a:r>
            <a:r>
              <a:rPr lang="it-IT" dirty="0" err="1" smtClean="0"/>
              <a:t>apply</a:t>
            </a:r>
            <a:r>
              <a:rPr lang="it-IT" dirty="0" smtClean="0"/>
              <a:t> </a:t>
            </a:r>
            <a:r>
              <a:rPr lang="it-IT" dirty="0" err="1" smtClean="0"/>
              <a:t>load</a:t>
            </a:r>
            <a:r>
              <a:rPr lang="it-IT" dirty="0" smtClean="0"/>
              <a:t> </a:t>
            </a:r>
            <a:r>
              <a:rPr lang="it-IT" dirty="0" err="1" smtClean="0"/>
              <a:t>balancing</a:t>
            </a:r>
            <a:r>
              <a:rPr lang="it-IT" dirty="0" smtClean="0"/>
              <a:t> to spread the </a:t>
            </a:r>
            <a:r>
              <a:rPr lang="it-IT" dirty="0" err="1" smtClean="0"/>
              <a:t>request</a:t>
            </a:r>
            <a:r>
              <a:rPr lang="it-IT" dirty="0" smtClean="0"/>
              <a:t> over the </a:t>
            </a:r>
            <a:r>
              <a:rPr lang="it-IT" dirty="0" err="1" smtClean="0"/>
              <a:t>available</a:t>
            </a:r>
            <a:r>
              <a:rPr lang="it-IT" dirty="0" smtClean="0"/>
              <a:t> </a:t>
            </a:r>
            <a:r>
              <a:rPr lang="it-IT" dirty="0" err="1" smtClean="0"/>
              <a:t>instances</a:t>
            </a:r>
            <a:endParaRPr lang="it-IT" dirty="0" smtClean="0"/>
          </a:p>
          <a:p>
            <a:r>
              <a:rPr lang="it-IT" dirty="0" err="1" smtClean="0"/>
              <a:t>Ribbon</a:t>
            </a:r>
            <a:r>
              <a:rPr lang="it-IT" dirty="0" smtClean="0"/>
              <a:t> </a:t>
            </a:r>
            <a:r>
              <a:rPr lang="it-IT" dirty="0" err="1" smtClean="0"/>
              <a:t>does</a:t>
            </a:r>
            <a:r>
              <a:rPr lang="it-IT" dirty="0" smtClean="0"/>
              <a:t> </a:t>
            </a:r>
            <a:r>
              <a:rPr lang="it-IT" dirty="0" err="1" smtClean="0"/>
              <a:t>not</a:t>
            </a:r>
            <a:r>
              <a:rPr lang="it-IT" dirty="0" smtClean="0"/>
              <a:t> </a:t>
            </a:r>
            <a:r>
              <a:rPr lang="it-IT" dirty="0" err="1" smtClean="0"/>
              <a:t>run</a:t>
            </a:r>
            <a:r>
              <a:rPr lang="it-IT" dirty="0" smtClean="0"/>
              <a:t> </a:t>
            </a:r>
            <a:r>
              <a:rPr lang="it-IT" dirty="0" err="1" smtClean="0"/>
              <a:t>as</a:t>
            </a:r>
            <a:r>
              <a:rPr lang="it-IT" dirty="0" smtClean="0"/>
              <a:t> a separate service </a:t>
            </a:r>
            <a:r>
              <a:rPr lang="it-IT" dirty="0" err="1" smtClean="0"/>
              <a:t>but</a:t>
            </a:r>
            <a:r>
              <a:rPr lang="it-IT" dirty="0" smtClean="0"/>
              <a:t> </a:t>
            </a:r>
            <a:r>
              <a:rPr lang="it-IT" dirty="0" err="1" smtClean="0"/>
              <a:t>as</a:t>
            </a:r>
            <a:r>
              <a:rPr lang="it-IT" dirty="0" smtClean="0"/>
              <a:t> an </a:t>
            </a:r>
            <a:r>
              <a:rPr lang="it-IT" dirty="0" err="1" smtClean="0"/>
              <a:t>embedded</a:t>
            </a:r>
            <a:r>
              <a:rPr lang="it-IT" dirty="0" smtClean="0"/>
              <a:t> component inside </a:t>
            </a:r>
            <a:r>
              <a:rPr lang="it-IT" dirty="0" err="1" smtClean="0"/>
              <a:t>each</a:t>
            </a:r>
            <a:r>
              <a:rPr lang="it-IT" dirty="0" smtClean="0"/>
              <a:t> service consumer.</a:t>
            </a:r>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432914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4931744" y="33620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9" name="Connettore 2 88"/>
          <p:cNvCxnSpPr>
            <a:stCxn id="84" idx="2"/>
            <a:endCxn id="11" idx="0"/>
          </p:cNvCxnSpPr>
          <p:nvPr/>
        </p:nvCxnSpPr>
        <p:spPr bwMode="auto">
          <a:xfrm>
            <a:off x="7255844" y="54208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5887815" y="46874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6801763" y="112839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258963" y="104424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9" y="241300"/>
            <a:ext cx="23023734" cy="1358900"/>
          </a:xfrm>
        </p:spPr>
        <p:txBody>
          <a:bodyPr/>
          <a:lstStyle/>
          <a:p>
            <a:r>
              <a:rPr lang="it-IT" dirty="0" smtClean="0"/>
              <a:t>Service </a:t>
            </a:r>
            <a:r>
              <a:rPr lang="it-IT" dirty="0" err="1" smtClean="0"/>
              <a:t>discovery</a:t>
            </a:r>
            <a:r>
              <a:rPr lang="it-IT" dirty="0" smtClean="0"/>
              <a:t>, </a:t>
            </a:r>
            <a:r>
              <a:rPr lang="it-IT" dirty="0" err="1" smtClean="0"/>
              <a:t>dynamic</a:t>
            </a:r>
            <a:r>
              <a:rPr lang="it-IT" dirty="0" smtClean="0"/>
              <a:t> </a:t>
            </a:r>
            <a:r>
              <a:rPr lang="it-IT" dirty="0" err="1" smtClean="0"/>
              <a:t>routing</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11874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7258963" y="73151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5" name="Segnaposto contenuto 2"/>
          <p:cNvSpPr>
            <a:spLocks noGrp="1"/>
          </p:cNvSpPr>
          <p:nvPr>
            <p:ph idx="1"/>
          </p:nvPr>
        </p:nvSpPr>
        <p:spPr>
          <a:xfrm>
            <a:off x="16728504" y="1676400"/>
            <a:ext cx="7023671" cy="8782000"/>
          </a:xfrm>
        </p:spPr>
        <p:txBody>
          <a:bodyPr/>
          <a:lstStyle/>
          <a:p>
            <a:r>
              <a:rPr lang="it-IT" dirty="0" smtClean="0"/>
              <a:t>BLAH </a:t>
            </a:r>
            <a:endParaRPr lang="it-IT" dirty="0"/>
          </a:p>
        </p:txBody>
      </p: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P spid="131" grpId="0" animBg="1"/>
      <p:bldP spid="60" grpId="0" animBg="1"/>
      <p:bldP spid="65" grpId="0" animBg="1"/>
      <p:bldP spid="8" grpId="0" animBg="1"/>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00761768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3376687720"/>
              </p:ext>
            </p:extLst>
          </p:nvPr>
        </p:nvGraphicFramePr>
        <p:xfrm>
          <a:off x="814736" y="2105472"/>
          <a:ext cx="18434048" cy="9337261"/>
        </p:xfrm>
        <a:graphic>
          <a:graphicData uri="http://schemas.openxmlformats.org/drawingml/2006/table">
            <a:tbl>
              <a:tblPr firstRow="1" bandRow="1">
                <a:tableStyleId>{5C22544A-7EE6-4342-B048-85BDC9FD1C3A}</a:tableStyleId>
              </a:tblPr>
              <a:tblGrid>
                <a:gridCol w="3467791"/>
                <a:gridCol w="7961318"/>
                <a:gridCol w="7004939"/>
              </a:tblGrid>
              <a:tr h="1102665">
                <a:tc gridSpan="2">
                  <a:txBody>
                    <a:bodyPr/>
                    <a:lstStyle/>
                    <a:p>
                      <a:r>
                        <a:rPr lang="it-IT" sz="4400" dirty="0" smtClean="0"/>
                        <a:t>DESIGN PATTERN</a:t>
                      </a:r>
                      <a:endParaRPr lang="it-IT" sz="4400" dirty="0"/>
                    </a:p>
                  </a:txBody>
                  <a:tcPr marT="45717" marB="45717">
                    <a:solidFill>
                      <a:srgbClr val="7030A0"/>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solidFill>
                      <a:srgbClr val="7030A0"/>
                    </a:solidFill>
                  </a:tcPr>
                </a:tc>
              </a:tr>
              <a:tr h="681058">
                <a:tc gridSpan="2">
                  <a:txBody>
                    <a:bodyPr/>
                    <a:lstStyle/>
                    <a:p>
                      <a:r>
                        <a:rPr lang="it-IT" sz="3200" dirty="0" smtClean="0"/>
                        <a:t>CORE MICROSERVICE</a:t>
                      </a:r>
                      <a:endParaRPr lang="it-IT" sz="3200" dirty="0"/>
                    </a:p>
                  </a:txBody>
                  <a:tcPr marT="45717" marB="45717">
                    <a:solidFill>
                      <a:srgbClr val="FF99FF"/>
                    </a:solidFill>
                  </a:tcPr>
                </a:tc>
                <a:tc hMerge="1">
                  <a:txBody>
                    <a:bodyPr/>
                    <a:lstStyle/>
                    <a:p>
                      <a:endParaRPr lang="it-IT" dirty="0"/>
                    </a:p>
                  </a:txBody>
                  <a:tcPr/>
                </a:tc>
                <a:tc>
                  <a:txBody>
                    <a:bodyPr/>
                    <a:lstStyle/>
                    <a:p>
                      <a:r>
                        <a:rPr lang="it-IT" sz="3200" dirty="0" smtClean="0"/>
                        <a:t>SPRING BOOT</a:t>
                      </a:r>
                      <a:endParaRPr lang="it-IT" sz="3200" dirty="0"/>
                    </a:p>
                  </a:txBody>
                  <a:tcPr marT="45717" marB="45717">
                    <a:solidFill>
                      <a:srgbClr val="FF99FF"/>
                    </a:solidFill>
                  </a:tcPr>
                </a:tc>
              </a:tr>
              <a:tr h="810782">
                <a:tc rowSpan="3">
                  <a:txBody>
                    <a:bodyPr/>
                    <a:lstStyle/>
                    <a:p>
                      <a:r>
                        <a:rPr lang="it-IT" sz="3200" dirty="0" smtClean="0"/>
                        <a:t>DATABASE</a:t>
                      </a:r>
                    </a:p>
                    <a:p>
                      <a:r>
                        <a:rPr lang="it-IT" sz="3200" dirty="0" smtClean="0"/>
                        <a:t>PER </a:t>
                      </a:r>
                    </a:p>
                    <a:p>
                      <a:r>
                        <a:rPr lang="it-IT" sz="3200" dirty="0" smtClean="0"/>
                        <a:t>SERVICE</a:t>
                      </a:r>
                      <a:endParaRPr lang="it-IT" sz="3200" dirty="0"/>
                    </a:p>
                  </a:txBody>
                  <a:tcPr marT="45717" marB="45717" anchor="ctr">
                    <a:solidFill>
                      <a:srgbClr val="DDDDDD"/>
                    </a:solidFill>
                  </a:tcPr>
                </a:tc>
                <a:tc>
                  <a:txBody>
                    <a:bodyPr/>
                    <a:lstStyle/>
                    <a:p>
                      <a:r>
                        <a:rPr lang="it-IT" sz="3200" dirty="0" smtClean="0"/>
                        <a:t>EVENT DRIVEN</a:t>
                      </a:r>
                      <a:r>
                        <a:rPr lang="it-IT" sz="3200" baseline="0" dirty="0" smtClean="0"/>
                        <a:t> ARCHITECTURE</a:t>
                      </a:r>
                      <a:endParaRPr lang="it-IT" sz="3200" dirty="0"/>
                    </a:p>
                  </a:txBody>
                  <a:tcPr marT="45717" marB="45717">
                    <a:solidFill>
                      <a:srgbClr val="DDDDDD"/>
                    </a:solidFill>
                  </a:tcPr>
                </a:tc>
                <a:tc rowSpan="2">
                  <a:txBody>
                    <a:bodyPr/>
                    <a:lstStyle/>
                    <a:p>
                      <a:r>
                        <a:rPr lang="it-IT" sz="3200" dirty="0" smtClean="0"/>
                        <a:t>SPRING CLOUD STREAM</a:t>
                      </a:r>
                      <a:endParaRPr lang="it-IT" sz="3200" dirty="0"/>
                    </a:p>
                  </a:txBody>
                  <a:tcPr marT="45717" marB="45717" anchor="ctr">
                    <a:solidFill>
                      <a:srgbClr val="DDDDDD"/>
                    </a:solidFill>
                  </a:tcPr>
                </a:tc>
              </a:tr>
              <a:tr h="810782">
                <a:tc vMerge="1">
                  <a:txBody>
                    <a:bodyPr/>
                    <a:lstStyle/>
                    <a:p>
                      <a:endParaRPr lang="it-IT" dirty="0"/>
                    </a:p>
                  </a:txBody>
                  <a:tcPr/>
                </a:tc>
                <a:tc>
                  <a:txBody>
                    <a:bodyPr/>
                    <a:lstStyle/>
                    <a:p>
                      <a:r>
                        <a:rPr lang="it-IT" sz="3200" dirty="0" smtClean="0"/>
                        <a:t>MATERIALIZED VIEW</a:t>
                      </a:r>
                      <a:endParaRPr lang="it-IT" sz="3200" dirty="0"/>
                    </a:p>
                  </a:txBody>
                  <a:tcPr marT="45717" marB="45717">
                    <a:solidFill>
                      <a:srgbClr val="DDDDDD"/>
                    </a:solidFill>
                  </a:tcPr>
                </a:tc>
                <a:tc vMerge="1">
                  <a:txBody>
                    <a:bodyPr/>
                    <a:lstStyle/>
                    <a:p>
                      <a:endParaRPr lang="it-IT" dirty="0"/>
                    </a:p>
                  </a:txBody>
                  <a:tcPr/>
                </a:tc>
              </a:tr>
              <a:tr h="700385">
                <a:tc vMerge="1">
                  <a:txBody>
                    <a:bodyPr/>
                    <a:lstStyle/>
                    <a:p>
                      <a:endParaRPr lang="it-IT" dirty="0"/>
                    </a:p>
                  </a:txBody>
                  <a:tcPr/>
                </a:tc>
                <a:tc>
                  <a:txBody>
                    <a:bodyPr/>
                    <a:lstStyle/>
                    <a:p>
                      <a:r>
                        <a:rPr lang="it-IT" sz="3200" strike="noStrike" dirty="0" smtClean="0"/>
                        <a:t>REST API</a:t>
                      </a:r>
                      <a:endParaRPr lang="it-IT" sz="3200" strike="noStrike" dirty="0"/>
                    </a:p>
                  </a:txBody>
                  <a:tcPr marT="45717" marB="45717">
                    <a:solidFill>
                      <a:srgbClr val="DDDDDD"/>
                    </a:solidFill>
                  </a:tcPr>
                </a:tc>
                <a:tc>
                  <a:txBody>
                    <a:bodyPr/>
                    <a:lstStyle/>
                    <a:p>
                      <a:r>
                        <a:rPr lang="it-IT" sz="3200" strike="noStrike" baseline="0" dirty="0" smtClean="0"/>
                        <a:t>SPRING DATA REST</a:t>
                      </a:r>
                      <a:endParaRPr lang="it-IT" sz="3200" strike="noStrike" baseline="0" dirty="0"/>
                    </a:p>
                  </a:txBody>
                  <a:tcPr marT="45717" marB="45717">
                    <a:solidFill>
                      <a:srgbClr val="DDDDDD"/>
                    </a:solidFill>
                  </a:tcPr>
                </a:tc>
              </a:tr>
              <a:tr h="648627">
                <a:tc rowSpan="2">
                  <a:txBody>
                    <a:bodyPr/>
                    <a:lstStyle/>
                    <a:p>
                      <a:pPr marL="0" algn="l" defTabSz="457200" rtl="0" eaLnBrk="1" latinLnBrk="0" hangingPunct="1"/>
                      <a:r>
                        <a:rPr lang="it-IT" sz="3200" kern="1200" dirty="0" smtClean="0">
                          <a:solidFill>
                            <a:schemeClr val="dk1"/>
                          </a:solidFill>
                          <a:latin typeface="+mn-lt"/>
                          <a:ea typeface="+mn-ea"/>
                          <a:cs typeface="+mn-cs"/>
                        </a:rPr>
                        <a:t>DATA  ACCESS</a:t>
                      </a:r>
                    </a:p>
                  </a:txBody>
                  <a:tcPr marT="45717" marB="45717" anchor="ctr">
                    <a:solidFill>
                      <a:srgbClr val="FF99FF"/>
                    </a:solidFill>
                  </a:tcPr>
                </a:tc>
                <a:tc>
                  <a:txBody>
                    <a:bodyPr/>
                    <a:lstStyle/>
                    <a:p>
                      <a:pPr marL="0" algn="l" defTabSz="457200" rtl="0" eaLnBrk="1" latinLnBrk="0" hangingPunct="1"/>
                      <a:r>
                        <a:rPr lang="it-IT" sz="3200" kern="1200" dirty="0" smtClean="0">
                          <a:solidFill>
                            <a:schemeClr val="dk1"/>
                          </a:solidFill>
                          <a:latin typeface="+mn-lt"/>
                          <a:ea typeface="+mn-ea"/>
                          <a:cs typeface="+mn-cs"/>
                        </a:rPr>
                        <a:t>RELATIONAL DATABASE</a:t>
                      </a:r>
                    </a:p>
                    <a:p>
                      <a:pPr marL="0" algn="l" defTabSz="457200" rtl="0" eaLnBrk="1" latinLnBrk="0" hangingPunct="1"/>
                      <a:r>
                        <a:rPr lang="it-IT" sz="3200" kern="1200" dirty="0" smtClean="0">
                          <a:solidFill>
                            <a:schemeClr val="dk1"/>
                          </a:solidFill>
                          <a:latin typeface="+mn-lt"/>
                          <a:ea typeface="+mn-ea"/>
                          <a:cs typeface="+mn-cs"/>
                        </a:rPr>
                        <a:t>(MYSQL-H2)</a:t>
                      </a:r>
                    </a:p>
                  </a:txBody>
                  <a:tcPr marT="45717" marB="45717">
                    <a:solidFill>
                      <a:srgbClr val="FF99FF"/>
                    </a:solidFill>
                  </a:tcPr>
                </a:tc>
                <a:tc>
                  <a:txBody>
                    <a:bodyPr/>
                    <a:lstStyle/>
                    <a:p>
                      <a:r>
                        <a:rPr lang="it-IT" sz="3200" dirty="0" smtClean="0"/>
                        <a:t>SPRING DATA JPA</a:t>
                      </a:r>
                      <a:endParaRPr lang="it-IT" sz="3200" dirty="0"/>
                    </a:p>
                  </a:txBody>
                  <a:tcPr marT="45717" marB="45717" anchor="ctr">
                    <a:solidFill>
                      <a:srgbClr val="FF99FF"/>
                    </a:solidFill>
                  </a:tcPr>
                </a:tc>
              </a:tr>
              <a:tr h="810782">
                <a:tc vMerge="1">
                  <a:txBody>
                    <a:bodyPr/>
                    <a:lstStyle/>
                    <a:p>
                      <a:endParaRPr lang="it-IT" dirty="0"/>
                    </a:p>
                  </a:txBody>
                  <a:tcPr/>
                </a:tc>
                <a:tc>
                  <a:txBody>
                    <a:bodyPr/>
                    <a:lstStyle/>
                    <a:p>
                      <a:r>
                        <a:rPr lang="it-IT" sz="3200" dirty="0" smtClean="0"/>
                        <a:t>NO SQL DATABASE </a:t>
                      </a:r>
                    </a:p>
                    <a:p>
                      <a:r>
                        <a:rPr lang="it-IT" sz="3200" dirty="0" smtClean="0"/>
                        <a:t>(MONGO</a:t>
                      </a:r>
                      <a:r>
                        <a:rPr lang="it-IT" sz="3200" baseline="0" dirty="0" smtClean="0"/>
                        <a:t> DB)</a:t>
                      </a:r>
                      <a:endParaRPr lang="it-IT" sz="3200" dirty="0"/>
                    </a:p>
                  </a:txBody>
                  <a:tcPr marT="45717" marB="45717">
                    <a:solidFill>
                      <a:srgbClr val="FF99FF"/>
                    </a:solidFill>
                  </a:tcPr>
                </a:tc>
                <a:tc>
                  <a:txBody>
                    <a:bodyPr/>
                    <a:lstStyle/>
                    <a:p>
                      <a:r>
                        <a:rPr lang="it-IT" sz="3200" dirty="0" smtClean="0"/>
                        <a:t>SPRING MONGO DB</a:t>
                      </a:r>
                      <a:endParaRPr lang="it-IT" sz="3200" dirty="0"/>
                    </a:p>
                  </a:txBody>
                  <a:tcPr marT="45717" marB="45717" anchor="ctr">
                    <a:solidFill>
                      <a:srgbClr val="FF99FF"/>
                    </a:solidFill>
                  </a:tcPr>
                </a:tc>
              </a:tr>
              <a:tr h="746732">
                <a:tc gridSpan="2">
                  <a:txBody>
                    <a:bodyPr/>
                    <a:lstStyle/>
                    <a:p>
                      <a:r>
                        <a:rPr lang="it-IT" sz="3200" dirty="0" smtClean="0"/>
                        <a:t>CLOUD BASE ARCHITECTURE</a:t>
                      </a:r>
                      <a:endParaRPr lang="it-IT" sz="3200" dirty="0"/>
                    </a:p>
                  </a:txBody>
                  <a:tcPr marT="45717" marB="45717">
                    <a:solidFill>
                      <a:srgbClr val="DDDDDD"/>
                    </a:solidFill>
                  </a:tcPr>
                </a:tc>
                <a:tc hMerge="1">
                  <a:txBody>
                    <a:bodyPr/>
                    <a:lstStyle/>
                    <a:p>
                      <a:endParaRPr lang="it-IT" dirty="0"/>
                    </a:p>
                  </a:txBody>
                  <a:tcPr/>
                </a:tc>
                <a:tc>
                  <a:txBody>
                    <a:bodyPr/>
                    <a:lstStyle/>
                    <a:p>
                      <a:r>
                        <a:rPr lang="it-IT" sz="3200" dirty="0" smtClean="0"/>
                        <a:t>SPRING CLOUD </a:t>
                      </a:r>
                      <a:endParaRPr lang="it-IT" sz="3200" dirty="0"/>
                    </a:p>
                  </a:txBody>
                  <a:tcPr marT="45717" marB="45717">
                    <a:solidFill>
                      <a:srgbClr val="DDDDDD"/>
                    </a:solidFill>
                  </a:tcPr>
                </a:tc>
              </a:tr>
              <a:tr h="810782">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SERVICE DISCOVERY</a:t>
                      </a:r>
                    </a:p>
                  </a:txBody>
                  <a:tcPr marT="45717" marB="45717">
                    <a:solidFill>
                      <a:srgbClr val="FF99FF"/>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EUREKA</a:t>
                      </a:r>
                    </a:p>
                  </a:txBody>
                  <a:tcPr marT="45717" marB="45717">
                    <a:solidFill>
                      <a:srgbClr val="FF99FF"/>
                    </a:solidFill>
                  </a:tcPr>
                </a:tc>
              </a:tr>
              <a:tr h="790513">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LOAD</a:t>
                      </a:r>
                      <a:r>
                        <a:rPr lang="it-IT" sz="3200" baseline="0" dirty="0" smtClean="0"/>
                        <a:t> BALANCING</a:t>
                      </a:r>
                      <a:endParaRPr lang="it-IT" sz="3200" dirty="0" smtClean="0"/>
                    </a:p>
                  </a:txBody>
                  <a:tcPr marT="45717" marB="45717">
                    <a:solidFill>
                      <a:srgbClr val="DDDDDD"/>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RIBBON</a:t>
                      </a:r>
                    </a:p>
                  </a:txBody>
                  <a:tcPr marT="45717" marB="45717">
                    <a:solidFill>
                      <a:srgbClr val="DDDDDD"/>
                    </a:solidFill>
                  </a:tcPr>
                </a:tc>
              </a:tr>
              <a:tr h="74997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MESSAGE BROKER </a:t>
                      </a:r>
                    </a:p>
                  </a:txBody>
                  <a:tcPr marT="45717" marB="45717">
                    <a:solidFill>
                      <a:srgbClr val="FF99FF"/>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APACHE KAFKA</a:t>
                      </a:r>
                    </a:p>
                  </a:txBody>
                  <a:tcPr marT="45717" marB="45717">
                    <a:solidFill>
                      <a:srgbClr val="FF99FF"/>
                    </a:solidFill>
                  </a:tcPr>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technology</a:t>
            </a:r>
            <a:r>
              <a:rPr lang="it-IT" dirty="0" smtClean="0"/>
              <a:t> </a:t>
            </a:r>
            <a:r>
              <a:rPr lang="it-IT" dirty="0" err="1" smtClean="0"/>
              <a:t>stack</a:t>
            </a:r>
            <a:endParaRPr lang="it-IT" dirty="0" smtClean="0"/>
          </a:p>
        </p:txBody>
      </p:sp>
    </p:spTree>
    <p:extLst>
      <p:ext uri="{BB962C8B-B14F-4D97-AF65-F5344CB8AC3E}">
        <p14:creationId xmlns:p14="http://schemas.microsoft.com/office/powerpoint/2010/main" val="1718702716"/>
      </p:ext>
    </p:extLst>
  </p:cSld>
  <p:clrMapOvr>
    <a:masterClrMapping/>
  </p:clrMapOvr>
  <p:transition/>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The </a:t>
            </a:r>
            <a:r>
              <a:rPr lang="it-IT" dirty="0" err="1" smtClean="0"/>
              <a:t>behaviour</a:t>
            </a:r>
            <a:r>
              <a:rPr lang="it-IT" dirty="0" smtClean="0"/>
              <a:t> of Eureka inside PWS</a:t>
            </a:r>
          </a:p>
          <a:p>
            <a:r>
              <a:rPr lang="it-IT" dirty="0" smtClean="0"/>
              <a:t>Eureka </a:t>
            </a:r>
            <a:r>
              <a:rPr lang="it-IT" dirty="0" err="1" smtClean="0"/>
              <a:t>will</a:t>
            </a:r>
            <a:r>
              <a:rPr lang="it-IT" dirty="0" smtClean="0"/>
              <a:t> use the PWS </a:t>
            </a:r>
            <a:r>
              <a:rPr lang="it-IT" dirty="0" err="1" smtClean="0"/>
              <a:t>features</a:t>
            </a:r>
            <a:r>
              <a:rPr lang="it-IT" dirty="0" smtClean="0"/>
              <a:t> of </a:t>
            </a:r>
            <a:r>
              <a:rPr lang="it-IT" dirty="0" err="1" smtClean="0"/>
              <a:t>dynamical</a:t>
            </a:r>
            <a:r>
              <a:rPr lang="it-IT" dirty="0" smtClean="0"/>
              <a:t> </a:t>
            </a:r>
            <a:r>
              <a:rPr lang="it-IT" dirty="0" err="1" smtClean="0"/>
              <a:t>allocated</a:t>
            </a:r>
            <a:r>
              <a:rPr lang="it-IT" dirty="0" smtClean="0"/>
              <a:t> </a:t>
            </a:r>
            <a:r>
              <a:rPr lang="it-IT" dirty="0" err="1" smtClean="0"/>
              <a:t>ports</a:t>
            </a:r>
            <a:r>
              <a:rPr lang="it-IT" dirty="0" smtClean="0"/>
              <a:t> so </a:t>
            </a:r>
            <a:r>
              <a:rPr lang="it-IT" dirty="0" err="1" smtClean="0"/>
              <a:t>it</a:t>
            </a:r>
            <a:r>
              <a:rPr lang="it-IT" dirty="0" smtClean="0"/>
              <a:t> </a:t>
            </a:r>
            <a:r>
              <a:rPr lang="it-IT" dirty="0" err="1" smtClean="0"/>
              <a:t>will</a:t>
            </a:r>
            <a:r>
              <a:rPr lang="it-IT" dirty="0" smtClean="0"/>
              <a:t> be easy to </a:t>
            </a:r>
            <a:r>
              <a:rPr lang="it-IT" dirty="0" err="1" smtClean="0"/>
              <a:t>add</a:t>
            </a:r>
            <a:r>
              <a:rPr lang="it-IT" dirty="0" smtClean="0"/>
              <a:t> a new </a:t>
            </a:r>
            <a:r>
              <a:rPr lang="it-IT" dirty="0" err="1" smtClean="0"/>
              <a:t>instance</a:t>
            </a:r>
            <a:r>
              <a:rPr lang="it-IT" dirty="0" smtClean="0"/>
              <a:t> of a service </a:t>
            </a:r>
            <a:r>
              <a:rPr lang="it-IT" dirty="0" err="1" smtClean="0"/>
              <a:t>discovered</a:t>
            </a:r>
            <a:r>
              <a:rPr lang="it-IT" dirty="0" smtClean="0"/>
              <a:t> and </a:t>
            </a:r>
            <a:r>
              <a:rPr lang="it-IT" dirty="0" err="1" smtClean="0"/>
              <a:t>registred</a:t>
            </a:r>
            <a:r>
              <a:rPr lang="it-IT" dirty="0" smtClean="0"/>
              <a:t> inside the eureka server </a:t>
            </a:r>
            <a:r>
              <a:rPr lang="it-IT" dirty="0" err="1" smtClean="0"/>
              <a:t>running</a:t>
            </a:r>
            <a:r>
              <a:rPr lang="it-IT" dirty="0" smtClean="0"/>
              <a:t> inside PWS.</a:t>
            </a:r>
          </a:p>
          <a:p>
            <a:r>
              <a:rPr lang="it-IT" dirty="0" smtClean="0"/>
              <a:t>[</a:t>
            </a:r>
            <a:r>
              <a:rPr lang="it-IT" dirty="0" err="1" smtClean="0"/>
              <a:t>it</a:t>
            </a:r>
            <a:r>
              <a:rPr lang="it-IT" dirty="0" smtClean="0"/>
              <a:t> </a:t>
            </a:r>
            <a:r>
              <a:rPr lang="it-IT" dirty="0" err="1" smtClean="0"/>
              <a:t>will</a:t>
            </a:r>
            <a:r>
              <a:rPr lang="it-IT" dirty="0" smtClean="0"/>
              <a:t> be </a:t>
            </a:r>
            <a:r>
              <a:rPr lang="it-IT" dirty="0" err="1" smtClean="0"/>
              <a:t>enought</a:t>
            </a:r>
            <a:r>
              <a:rPr lang="it-IT" dirty="0" smtClean="0"/>
              <a:t> scale out more </a:t>
            </a:r>
            <a:r>
              <a:rPr lang="it-IT" dirty="0" err="1" smtClean="0"/>
              <a:t>tahn</a:t>
            </a:r>
            <a:r>
              <a:rPr lang="it-IT" dirty="0" smtClean="0"/>
              <a:t> an </a:t>
            </a:r>
            <a:r>
              <a:rPr lang="it-IT" dirty="0" err="1" smtClean="0"/>
              <a:t>instance</a:t>
            </a:r>
            <a:r>
              <a:rPr lang="it-IT" dirty="0" smtClean="0"/>
              <a:t> of a </a:t>
            </a:r>
            <a:r>
              <a:rPr lang="it-IT" dirty="0" err="1" smtClean="0"/>
              <a:t>registred</a:t>
            </a:r>
            <a:r>
              <a:rPr lang="it-IT" dirty="0" smtClean="0"/>
              <a:t> service under Eureka </a:t>
            </a:r>
            <a:r>
              <a:rPr lang="it-IT" dirty="0" err="1" smtClean="0"/>
              <a:t>thata</a:t>
            </a:r>
            <a:r>
              <a:rPr lang="it-IT" dirty="0" smtClean="0"/>
              <a:t> PWS </a:t>
            </a:r>
            <a:r>
              <a:rPr lang="it-IT" dirty="0" err="1" smtClean="0"/>
              <a:t>will</a:t>
            </a:r>
            <a:r>
              <a:rPr lang="it-IT" dirty="0" smtClean="0"/>
              <a:t> allocate new </a:t>
            </a:r>
            <a:r>
              <a:rPr lang="it-IT" dirty="0" err="1" smtClean="0"/>
              <a:t>port</a:t>
            </a:r>
            <a:r>
              <a:rPr lang="it-IT" dirty="0" smtClean="0"/>
              <a:t> </a:t>
            </a:r>
            <a:r>
              <a:rPr lang="it-IT" dirty="0" err="1" smtClean="0"/>
              <a:t>dinamically</a:t>
            </a:r>
            <a:r>
              <a:rPr lang="it-IT" dirty="0" smtClean="0"/>
              <a:t> and </a:t>
            </a:r>
            <a:r>
              <a:rPr lang="it-IT" dirty="0" err="1" smtClean="0"/>
              <a:t>then</a:t>
            </a:r>
            <a:r>
              <a:rPr lang="it-IT" dirty="0" smtClean="0"/>
              <a:t> </a:t>
            </a:r>
            <a:r>
              <a:rPr lang="it-IT" dirty="0" err="1" smtClean="0"/>
              <a:t>register</a:t>
            </a:r>
            <a:r>
              <a:rPr lang="it-IT" dirty="0" smtClean="0"/>
              <a:t> </a:t>
            </a:r>
            <a:r>
              <a:rPr lang="it-IT" dirty="0" err="1" smtClean="0"/>
              <a:t>themself</a:t>
            </a:r>
            <a:r>
              <a:rPr lang="it-IT" dirty="0" smtClean="0"/>
              <a:t> to the service </a:t>
            </a:r>
            <a:r>
              <a:rPr lang="it-IT" dirty="0" err="1" smtClean="0"/>
              <a:t>discovery</a:t>
            </a:r>
            <a:r>
              <a:rPr lang="it-IT" dirty="0" smtClean="0"/>
              <a:t> server]</a:t>
            </a:r>
          </a:p>
          <a:p>
            <a:pPr marL="457200" lvl="1">
              <a:spcBef>
                <a:spcPts val="2100"/>
              </a:spcBef>
              <a:buFont typeface="Wingdings" pitchFamily="2" charset="2"/>
              <a:buChar char="§"/>
            </a:pPr>
            <a:r>
              <a:rPr lang="it-IT" dirty="0">
                <a:solidFill>
                  <a:srgbClr val="FF0000"/>
                </a:solidFill>
              </a:rPr>
              <a:t>Inside </a:t>
            </a:r>
            <a:r>
              <a:rPr lang="it-IT" dirty="0" err="1">
                <a:solidFill>
                  <a:srgbClr val="FF0000"/>
                </a:solidFill>
              </a:rPr>
              <a:t>pws</a:t>
            </a:r>
            <a:r>
              <a:rPr lang="it-IT" dirty="0">
                <a:solidFill>
                  <a:srgbClr val="FF0000"/>
                </a:solidFill>
              </a:rPr>
              <a:t> monitor and </a:t>
            </a:r>
            <a:r>
              <a:rPr lang="it-IT" dirty="0" err="1">
                <a:solidFill>
                  <a:srgbClr val="FF0000"/>
                </a:solidFill>
              </a:rPr>
              <a:t>elastic</a:t>
            </a:r>
            <a:r>
              <a:rPr lang="it-IT" dirty="0">
                <a:solidFill>
                  <a:srgbClr val="FF0000"/>
                </a:solidFill>
              </a:rPr>
              <a:t> </a:t>
            </a:r>
            <a:r>
              <a:rPr lang="it-IT" dirty="0" err="1">
                <a:solidFill>
                  <a:srgbClr val="FF0000"/>
                </a:solidFill>
              </a:rPr>
              <a:t>runtime</a:t>
            </a:r>
            <a:r>
              <a:rPr lang="it-IT" dirty="0">
                <a:solidFill>
                  <a:srgbClr val="FF0000"/>
                </a:solidFill>
              </a:rPr>
              <a:t> and the </a:t>
            </a:r>
            <a:r>
              <a:rPr lang="it-IT" dirty="0" err="1">
                <a:solidFill>
                  <a:srgbClr val="FF0000"/>
                </a:solidFill>
              </a:rPr>
              <a:t>combination</a:t>
            </a:r>
            <a:r>
              <a:rPr lang="it-IT" dirty="0">
                <a:solidFill>
                  <a:srgbClr val="FF0000"/>
                </a:solidFill>
              </a:rPr>
              <a:t> of the </a:t>
            </a:r>
            <a:r>
              <a:rPr lang="it-IT" dirty="0" err="1">
                <a:solidFill>
                  <a:srgbClr val="FF0000"/>
                </a:solidFill>
              </a:rPr>
              <a:t>two</a:t>
            </a:r>
            <a:r>
              <a:rPr lang="it-IT" dirty="0">
                <a:solidFill>
                  <a:srgbClr val="FF0000"/>
                </a:solidFill>
              </a:rPr>
              <a:t> cache and the </a:t>
            </a:r>
            <a:r>
              <a:rPr lang="it-IT" dirty="0" err="1">
                <a:solidFill>
                  <a:srgbClr val="FF0000"/>
                </a:solidFill>
              </a:rPr>
              <a:t>hearthbeat</a:t>
            </a:r>
            <a:r>
              <a:rPr lang="it-IT" dirty="0">
                <a:solidFill>
                  <a:srgbClr val="FF0000"/>
                </a:solidFill>
              </a:rPr>
              <a:t> </a:t>
            </a:r>
            <a:r>
              <a:rPr lang="it-IT" dirty="0" err="1">
                <a:solidFill>
                  <a:srgbClr val="FF0000"/>
                </a:solidFill>
              </a:rPr>
              <a:t>makes</a:t>
            </a:r>
            <a:r>
              <a:rPr lang="it-IT" dirty="0">
                <a:solidFill>
                  <a:srgbClr val="FF0000"/>
                </a:solidFill>
              </a:rPr>
              <a:t> a </a:t>
            </a:r>
            <a:r>
              <a:rPr lang="it-IT" dirty="0" err="1">
                <a:solidFill>
                  <a:srgbClr val="FF0000"/>
                </a:solidFill>
              </a:rPr>
              <a:t>standalone</a:t>
            </a:r>
            <a:r>
              <a:rPr lang="it-IT" dirty="0">
                <a:solidFill>
                  <a:srgbClr val="FF0000"/>
                </a:solidFill>
              </a:rPr>
              <a:t> eureka server </a:t>
            </a:r>
            <a:r>
              <a:rPr lang="it-IT" dirty="0" err="1">
                <a:solidFill>
                  <a:srgbClr val="FF0000"/>
                </a:solidFill>
              </a:rPr>
              <a:t>configuration</a:t>
            </a:r>
            <a:r>
              <a:rPr lang="it-IT" dirty="0">
                <a:solidFill>
                  <a:srgbClr val="FF0000"/>
                </a:solidFill>
              </a:rPr>
              <a:t> </a:t>
            </a:r>
            <a:r>
              <a:rPr lang="it-IT" dirty="0" err="1">
                <a:solidFill>
                  <a:srgbClr val="FF0000"/>
                </a:solidFill>
              </a:rPr>
              <a:t>fairly</a:t>
            </a:r>
            <a:r>
              <a:rPr lang="it-IT" dirty="0">
                <a:solidFill>
                  <a:srgbClr val="FF0000"/>
                </a:solidFill>
              </a:rPr>
              <a:t> </a:t>
            </a:r>
            <a:r>
              <a:rPr lang="it-IT" dirty="0" err="1">
                <a:solidFill>
                  <a:srgbClr val="FF0000"/>
                </a:solidFill>
              </a:rPr>
              <a:t>resilient</a:t>
            </a:r>
            <a:r>
              <a:rPr lang="it-IT" dirty="0">
                <a:solidFill>
                  <a:srgbClr val="FF0000"/>
                </a:solidFill>
              </a:rPr>
              <a:t> to </a:t>
            </a:r>
            <a:r>
              <a:rPr lang="it-IT" dirty="0" err="1">
                <a:solidFill>
                  <a:srgbClr val="FF0000"/>
                </a:solidFill>
              </a:rPr>
              <a:t>failure</a:t>
            </a:r>
            <a:endParaRPr lang="it-IT" dirty="0">
              <a:solidFill>
                <a:srgbClr val="FF0000"/>
              </a:solidFill>
            </a:endParaRPr>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23458334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ACCESS TO PWS</a:t>
            </a:r>
          </a:p>
          <a:p>
            <a:r>
              <a:rPr lang="it-IT" dirty="0" smtClean="0"/>
              <a:t>SHOW EUREKA CONSOLE</a:t>
            </a:r>
          </a:p>
          <a:p>
            <a:pPr lvl="1"/>
            <a:r>
              <a:rPr lang="it-IT" dirty="0"/>
              <a:t>SHOW AVAILABLE SERVICE AT THE MOMENT</a:t>
            </a:r>
          </a:p>
          <a:p>
            <a:pPr lvl="1"/>
            <a:endParaRPr lang="it-IT" dirty="0" smtClean="0"/>
          </a:p>
          <a:p>
            <a:r>
              <a:rPr lang="it-IT" dirty="0" smtClean="0"/>
              <a:t>SCALE UP THE SERVICE TO TWO INSTACES </a:t>
            </a:r>
          </a:p>
          <a:p>
            <a:pPr lvl="1"/>
            <a:r>
              <a:rPr lang="it-IT" dirty="0" smtClean="0"/>
              <a:t>SHOW THE LOG OF FIRST START UP AND THEN OF SECOND STRAT UP</a:t>
            </a:r>
          </a:p>
          <a:p>
            <a:pPr marL="0" indent="0">
              <a:buNone/>
            </a:pPr>
            <a:endParaRPr lang="it-IT" dirty="0" smtClean="0"/>
          </a:p>
          <a:p>
            <a:r>
              <a:rPr lang="it-IT" dirty="0" smtClean="0"/>
              <a:t>SHOW </a:t>
            </a:r>
            <a:r>
              <a:rPr lang="it-IT" dirty="0"/>
              <a:t>AVAILABLE SERVICE AT THE </a:t>
            </a:r>
            <a:r>
              <a:rPr lang="it-IT" dirty="0" smtClean="0"/>
              <a:t>MOMENT</a:t>
            </a:r>
          </a:p>
          <a:p>
            <a:r>
              <a:rPr lang="it-IT" dirty="0"/>
              <a:t>CALL THE CONSUMER </a:t>
            </a:r>
            <a:r>
              <a:rPr lang="it-IT" dirty="0" smtClean="0"/>
              <a:t>SERVICE</a:t>
            </a:r>
          </a:p>
          <a:p>
            <a:r>
              <a:rPr lang="en-US" dirty="0"/>
              <a:t>Your app receives an entry in a dynamic routing tier, which load balances traffic across all your app instances.</a:t>
            </a:r>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0" name="Gruppo 9"/>
          <p:cNvGrpSpPr/>
          <p:nvPr/>
        </p:nvGrpSpPr>
        <p:grpSpPr>
          <a:xfrm>
            <a:off x="1462808" y="2609528"/>
            <a:ext cx="21223074" cy="3539430"/>
            <a:chOff x="1462808" y="2609528"/>
            <a:chExt cx="21223074" cy="3539430"/>
          </a:xfrm>
        </p:grpSpPr>
        <p:sp>
          <p:nvSpPr>
            <p:cNvPr id="29" name="CasellaDiTesto 28"/>
            <p:cNvSpPr txBox="1"/>
            <p:nvPr/>
          </p:nvSpPr>
          <p:spPr>
            <a:xfrm>
              <a:off x="1462808" y="2609528"/>
              <a:ext cx="21223074" cy="3539430"/>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r>
                <a:rPr lang="it-IT" sz="2800" b="1" dirty="0" smtClean="0">
                  <a:solidFill>
                    <a:srgbClr val="00B050"/>
                  </a:solidFill>
                  <a:latin typeface="Consolas"/>
                </a:rPr>
                <a:t>)</a:t>
              </a:r>
              <a:endParaRPr lang="it-IT" sz="2800" b="1" dirty="0">
                <a:solidFill>
                  <a:srgbClr val="00B050"/>
                </a:solidFill>
                <a:latin typeface="Consolas"/>
              </a:endParaRPr>
            </a:p>
          </p:txBody>
        </p:sp>
        <p:sp>
          <p:nvSpPr>
            <p:cNvPr id="42" name="Rettangolo 41"/>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2" name="Gruppo 11"/>
          <p:cNvGrpSpPr/>
          <p:nvPr/>
        </p:nvGrpSpPr>
        <p:grpSpPr>
          <a:xfrm>
            <a:off x="1462808" y="6353944"/>
            <a:ext cx="21223074" cy="3539430"/>
            <a:chOff x="1462808" y="6353944"/>
            <a:chExt cx="21223074" cy="3539430"/>
          </a:xfrm>
        </p:grpSpPr>
        <p:sp>
          <p:nvSpPr>
            <p:cNvPr id="41" name="CasellaDiTesto 40"/>
            <p:cNvSpPr txBox="1"/>
            <p:nvPr/>
          </p:nvSpPr>
          <p:spPr>
            <a:xfrm>
              <a:off x="1462808" y="6353944"/>
              <a:ext cx="21223074" cy="3539430"/>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p:txBody>
        </p:sp>
        <p:sp>
          <p:nvSpPr>
            <p:cNvPr id="43" name="Rettangolo 42"/>
            <p:cNvSpPr/>
            <p:nvPr/>
          </p:nvSpPr>
          <p:spPr bwMode="auto">
            <a:xfrm>
              <a:off x="1478052" y="6353944"/>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3" name="Gruppo 12"/>
          <p:cNvGrpSpPr/>
          <p:nvPr/>
        </p:nvGrpSpPr>
        <p:grpSpPr>
          <a:xfrm>
            <a:off x="1486400" y="9973074"/>
            <a:ext cx="21223074" cy="2246769"/>
            <a:chOff x="1486400" y="9973074"/>
            <a:chExt cx="21223074" cy="2246769"/>
          </a:xfrm>
        </p:grpSpPr>
        <p:sp>
          <p:nvSpPr>
            <p:cNvPr id="40" name="CasellaDiTesto 39"/>
            <p:cNvSpPr txBox="1"/>
            <p:nvPr/>
          </p:nvSpPr>
          <p:spPr>
            <a:xfrm>
              <a:off x="1486400" y="9973074"/>
              <a:ext cx="21223074" cy="2246769"/>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r>
                <a:rPr lang="it-IT" sz="2800" b="1" dirty="0" smtClean="0">
                  <a:solidFill>
                    <a:srgbClr val="00B050"/>
                  </a:solidFill>
                  <a:latin typeface="Consolas"/>
                </a:rPr>
                <a:t>2016.10.19.20.28.50</a:t>
              </a:r>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45" name="Rettangolo 44"/>
            <p:cNvSpPr/>
            <p:nvPr/>
          </p:nvSpPr>
          <p:spPr bwMode="auto">
            <a:xfrm>
              <a:off x="1486400" y="10045774"/>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9" name="Rettangolo 8"/>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4" name="Rettangolo 33"/>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7" name="Rettangolo 36"/>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502861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animBg="1"/>
      <p:bldP spid="37" grpId="0" animBg="1"/>
    </p:bld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[19/09/2016:20:28:47.969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424956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21:27:43.431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21:27:43.433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21:27:43.438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11" name="Rettangolo 10"/>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a:t>
            </a:r>
            <a:r>
              <a:rPr lang="it-IT" sz="2800" b="1" dirty="0" smtClean="0">
                <a:solidFill>
                  <a:srgbClr val="00B050"/>
                </a:solidFill>
                <a:latin typeface="Consolas"/>
              </a:rPr>
              <a:t>index:1 </a:t>
            </a:r>
            <a:endParaRPr lang="it-IT" sz="2800" b="1" dirty="0">
              <a:solidFill>
                <a:srgbClr val="00B050"/>
              </a:solidFill>
              <a:latin typeface="Consolas"/>
            </a:endParaRP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2016.10.19.20.28.50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 CALLED BOOKING LIST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a:t>
            </a:r>
            <a:r>
              <a:rPr lang="it-IT" sz="2800" b="1" dirty="0" smtClean="0">
                <a:solidFill>
                  <a:srgbClr val="00B050"/>
                </a:solidFill>
                <a:latin typeface="Consolas"/>
              </a:rPr>
              <a:t>19/10/2016:20:28:47.969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3977680"/>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8666874"/>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Conclusions</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a:t>
            </a:r>
            <a:r>
              <a:rPr lang="it-IT" dirty="0" err="1" smtClean="0"/>
              <a:t>We</a:t>
            </a:r>
            <a:r>
              <a:rPr lang="it-IT" dirty="0" smtClean="0"/>
              <a:t> </a:t>
            </a:r>
            <a:r>
              <a:rPr lang="it-IT" dirty="0" err="1" smtClean="0"/>
              <a:t>have</a:t>
            </a:r>
            <a:r>
              <a:rPr lang="it-IT" dirty="0" smtClean="0"/>
              <a:t> </a:t>
            </a:r>
            <a:r>
              <a:rPr lang="it-IT" dirty="0" err="1" smtClean="0"/>
              <a:t>seen</a:t>
            </a:r>
            <a:r>
              <a:rPr lang="it-IT" dirty="0" smtClean="0"/>
              <a:t>) A </a:t>
            </a:r>
            <a:r>
              <a:rPr lang="it-IT" dirty="0" err="1" smtClean="0"/>
              <a:t>possible</a:t>
            </a:r>
            <a:r>
              <a:rPr lang="it-IT" dirty="0" smtClean="0"/>
              <a:t> </a:t>
            </a:r>
            <a:r>
              <a:rPr lang="it-IT" dirty="0" err="1" smtClean="0"/>
              <a:t>lifecycle</a:t>
            </a:r>
            <a:r>
              <a:rPr lang="it-IT" dirty="0" smtClean="0"/>
              <a:t> </a:t>
            </a:r>
            <a:r>
              <a:rPr lang="it-IT" dirty="0" err="1" smtClean="0"/>
              <a:t>development</a:t>
            </a:r>
            <a:r>
              <a:rPr lang="it-IT" dirty="0" smtClean="0"/>
              <a:t> of a </a:t>
            </a:r>
            <a:r>
              <a:rPr lang="it-IT" dirty="0" err="1" smtClean="0"/>
              <a:t>simple</a:t>
            </a:r>
            <a:r>
              <a:rPr lang="it-IT" dirty="0" smtClean="0"/>
              <a:t> </a:t>
            </a:r>
            <a:r>
              <a:rPr lang="it-IT" dirty="0" err="1" smtClean="0"/>
              <a:t>microservices</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computing</a:t>
            </a:r>
            <a:r>
              <a:rPr lang="it-IT" dirty="0" smtClean="0"/>
              <a:t> </a:t>
            </a:r>
            <a:r>
              <a:rPr lang="it-IT" dirty="0" err="1" smtClean="0"/>
              <a:t>system</a:t>
            </a:r>
            <a:r>
              <a:rPr lang="it-IT" dirty="0" smtClean="0"/>
              <a:t>)</a:t>
            </a:r>
          </a:p>
          <a:p>
            <a:r>
              <a:rPr lang="it-IT" dirty="0" smtClean="0"/>
              <a:t>(With) An </a:t>
            </a:r>
            <a:r>
              <a:rPr lang="it-IT" dirty="0" err="1" smtClean="0"/>
              <a:t>architecture</a:t>
            </a:r>
            <a:r>
              <a:rPr lang="it-IT" dirty="0"/>
              <a:t> </a:t>
            </a:r>
            <a:r>
              <a:rPr lang="it-IT" dirty="0" smtClean="0"/>
              <a:t>Spring </a:t>
            </a:r>
            <a:r>
              <a:rPr lang="it-IT" dirty="0" err="1" smtClean="0"/>
              <a:t>Boot</a:t>
            </a:r>
            <a:r>
              <a:rPr lang="it-IT" dirty="0" smtClean="0"/>
              <a:t> </a:t>
            </a:r>
            <a:r>
              <a:rPr lang="it-IT" dirty="0" err="1" smtClean="0"/>
              <a:t>based</a:t>
            </a:r>
            <a:r>
              <a:rPr lang="it-IT" dirty="0" smtClean="0"/>
              <a:t> </a:t>
            </a:r>
          </a:p>
          <a:p>
            <a:r>
              <a:rPr lang="it-IT" dirty="0" smtClean="0"/>
              <a:t>A Database per service </a:t>
            </a:r>
            <a:r>
              <a:rPr lang="it-IT" dirty="0" err="1" smtClean="0"/>
              <a:t>poliglot</a:t>
            </a:r>
            <a:r>
              <a:rPr lang="it-IT" dirty="0" smtClean="0"/>
              <a:t>  </a:t>
            </a:r>
            <a:r>
              <a:rPr lang="it-IT" dirty="0" err="1" smtClean="0"/>
              <a:t>persistance</a:t>
            </a:r>
            <a:r>
              <a:rPr lang="it-IT" dirty="0" smtClean="0"/>
              <a:t> pattern </a:t>
            </a:r>
            <a:r>
              <a:rPr lang="it-IT" dirty="0" err="1" smtClean="0"/>
              <a:t>implementing</a:t>
            </a:r>
            <a:r>
              <a:rPr lang="it-IT" dirty="0" smtClean="0"/>
              <a:t> </a:t>
            </a:r>
            <a:r>
              <a:rPr lang="it-IT" dirty="0" err="1" smtClean="0"/>
              <a:t>Event</a:t>
            </a:r>
            <a:r>
              <a:rPr lang="it-IT" dirty="0" smtClean="0"/>
              <a:t> </a:t>
            </a:r>
            <a:r>
              <a:rPr lang="it-IT" dirty="0" err="1" smtClean="0"/>
              <a:t>Dirven</a:t>
            </a:r>
            <a:r>
              <a:rPr lang="it-IT" dirty="0" smtClean="0"/>
              <a:t> Architecture </a:t>
            </a:r>
          </a:p>
          <a:p>
            <a:r>
              <a:rPr lang="it-IT" dirty="0" err="1" smtClean="0"/>
              <a:t>Implementing</a:t>
            </a:r>
            <a:r>
              <a:rPr lang="it-IT" dirty="0" smtClean="0"/>
              <a:t> </a:t>
            </a:r>
            <a:r>
              <a:rPr lang="it-IT" dirty="0" err="1" smtClean="0"/>
              <a:t>at</a:t>
            </a:r>
            <a:r>
              <a:rPr lang="it-IT" dirty="0" smtClean="0"/>
              <a:t> </a:t>
            </a:r>
            <a:r>
              <a:rPr lang="it-IT" dirty="0" err="1" smtClean="0"/>
              <a:t>least</a:t>
            </a:r>
            <a:r>
              <a:rPr lang="it-IT" dirty="0" smtClean="0"/>
              <a:t> </a:t>
            </a:r>
            <a:r>
              <a:rPr lang="it-IT" dirty="0" err="1" smtClean="0"/>
              <a:t>two</a:t>
            </a:r>
            <a:r>
              <a:rPr lang="it-IT" dirty="0" smtClean="0"/>
              <a:t> </a:t>
            </a:r>
            <a:r>
              <a:rPr lang="it-IT" dirty="0" err="1" smtClean="0"/>
              <a:t>important</a:t>
            </a:r>
            <a:r>
              <a:rPr lang="it-IT" dirty="0" smtClean="0"/>
              <a:t> pattern of </a:t>
            </a:r>
            <a:r>
              <a:rPr lang="it-IT" dirty="0" err="1" smtClean="0"/>
              <a:t>microservice</a:t>
            </a:r>
            <a:r>
              <a:rPr lang="it-IT" dirty="0" smtClean="0"/>
              <a:t> design: service </a:t>
            </a:r>
            <a:r>
              <a:rPr lang="it-IT" dirty="0" err="1" smtClean="0"/>
              <a:t>discovery</a:t>
            </a:r>
            <a:r>
              <a:rPr lang="it-IT" dirty="0" smtClean="0"/>
              <a:t> and </a:t>
            </a:r>
            <a:r>
              <a:rPr lang="it-IT" dirty="0" err="1" smtClean="0"/>
              <a:t>load</a:t>
            </a:r>
            <a:r>
              <a:rPr lang="it-IT" dirty="0" smtClean="0"/>
              <a:t> </a:t>
            </a:r>
            <a:r>
              <a:rPr lang="it-IT" dirty="0" err="1" smtClean="0"/>
              <a:t>balancing</a:t>
            </a:r>
            <a:endParaRPr lang="it-IT" dirty="0" smtClean="0"/>
          </a:p>
          <a:p>
            <a:r>
              <a:rPr lang="it-IT" dirty="0" smtClean="0"/>
              <a:t>in a </a:t>
            </a:r>
            <a:r>
              <a:rPr lang="it-IT" dirty="0" err="1" smtClean="0"/>
              <a:t>smooth</a:t>
            </a:r>
            <a:r>
              <a:rPr lang="it-IT" dirty="0" smtClean="0"/>
              <a:t> deployment scenario </a:t>
            </a:r>
            <a:r>
              <a:rPr lang="it-IT" dirty="0" err="1" smtClean="0"/>
              <a:t>spreading</a:t>
            </a:r>
            <a:r>
              <a:rPr lang="it-IT" dirty="0" smtClean="0"/>
              <a:t> from </a:t>
            </a:r>
            <a:r>
              <a:rPr lang="it-IT" dirty="0" err="1" smtClean="0"/>
              <a:t>local</a:t>
            </a:r>
            <a:r>
              <a:rPr lang="it-IT" dirty="0" smtClean="0"/>
              <a:t>, </a:t>
            </a:r>
            <a:r>
              <a:rPr lang="it-IT" dirty="0" err="1" smtClean="0"/>
              <a:t>then</a:t>
            </a:r>
            <a:r>
              <a:rPr lang="it-IT" dirty="0" smtClean="0"/>
              <a:t> </a:t>
            </a:r>
            <a:r>
              <a:rPr lang="it-IT" dirty="0" err="1" smtClean="0"/>
              <a:t>contenrizing</a:t>
            </a:r>
            <a:r>
              <a:rPr lang="it-IT" dirty="0" smtClean="0"/>
              <a:t> (in </a:t>
            </a:r>
            <a:r>
              <a:rPr lang="it-IT" smtClean="0"/>
              <a:t>a docker</a:t>
            </a:r>
            <a:r>
              <a:rPr lang="it-IT" dirty="0" smtClean="0"/>
              <a:t> container),  to </a:t>
            </a:r>
            <a:r>
              <a:rPr lang="it-IT" dirty="0" err="1" smtClean="0"/>
              <a:t>cloud</a:t>
            </a:r>
            <a:r>
              <a:rPr lang="it-IT" dirty="0" smtClean="0"/>
              <a:t> </a:t>
            </a:r>
            <a:r>
              <a:rPr lang="it-IT" dirty="0" err="1" smtClean="0"/>
              <a:t>environment</a:t>
            </a:r>
            <a:r>
              <a:rPr lang="it-IT" dirty="0" smtClean="0"/>
              <a:t>.</a:t>
            </a:r>
          </a:p>
          <a:p>
            <a:r>
              <a:rPr lang="it-IT" dirty="0" smtClean="0"/>
              <a:t> (</a:t>
            </a:r>
            <a:r>
              <a:rPr lang="it-IT" dirty="0" err="1" smtClean="0"/>
              <a:t>besides</a:t>
            </a:r>
            <a:r>
              <a:rPr lang="it-IT" dirty="0" smtClean="0"/>
              <a:t> </a:t>
            </a:r>
            <a:r>
              <a:rPr lang="it-IT" dirty="0" err="1" smtClean="0"/>
              <a:t>its</a:t>
            </a:r>
            <a:r>
              <a:rPr lang="it-IT" dirty="0" smtClean="0"/>
              <a:t> benefits </a:t>
            </a:r>
            <a:r>
              <a:rPr lang="it-IT" dirty="0" err="1" smtClean="0"/>
              <a:t>it</a:t>
            </a:r>
            <a:r>
              <a:rPr lang="it-IT" dirty="0" smtClean="0"/>
              <a:t> an </a:t>
            </a:r>
            <a:r>
              <a:rPr lang="it-IT" dirty="0" err="1" smtClean="0"/>
              <a:t>architecture</a:t>
            </a:r>
            <a:r>
              <a:rPr lang="it-IT" dirty="0" smtClean="0"/>
              <a:t> </a:t>
            </a:r>
            <a:r>
              <a:rPr lang="it-IT" dirty="0" err="1" smtClean="0"/>
              <a:t>that</a:t>
            </a:r>
            <a:r>
              <a:rPr lang="it-IT" dirty="0" smtClean="0"/>
              <a:t> </a:t>
            </a:r>
            <a:r>
              <a:rPr lang="it-IT" dirty="0" err="1" smtClean="0"/>
              <a:t>should</a:t>
            </a:r>
            <a:r>
              <a:rPr lang="it-IT" dirty="0" smtClean="0"/>
              <a:t> be </a:t>
            </a:r>
            <a:r>
              <a:rPr lang="it-IT" dirty="0" err="1" smtClean="0"/>
              <a:t>considered</a:t>
            </a:r>
            <a:r>
              <a:rPr lang="it-IT" dirty="0" smtClean="0"/>
              <a:t> </a:t>
            </a:r>
            <a:r>
              <a:rPr lang="it-IT" dirty="0" err="1" smtClean="0"/>
              <a:t>not</a:t>
            </a:r>
            <a:r>
              <a:rPr lang="it-IT" dirty="0" smtClean="0"/>
              <a:t>  </a:t>
            </a:r>
            <a:r>
              <a:rPr lang="it-IT" dirty="0" err="1" smtClean="0"/>
              <a:t>not</a:t>
            </a:r>
            <a:r>
              <a:rPr lang="it-IT" dirty="0" smtClean="0"/>
              <a:t> a free lunch. I ve </a:t>
            </a:r>
            <a:r>
              <a:rPr lang="it-IT" dirty="0" err="1" smtClean="0"/>
              <a:t>infact</a:t>
            </a:r>
            <a:r>
              <a:rPr lang="it-IT" dirty="0" smtClean="0"/>
              <a:t> </a:t>
            </a:r>
            <a:r>
              <a:rPr lang="it-IT" dirty="0" err="1" smtClean="0"/>
              <a:t>tried</a:t>
            </a:r>
            <a:r>
              <a:rPr lang="it-IT" dirty="0" smtClean="0"/>
              <a:t> to show </a:t>
            </a:r>
            <a:r>
              <a:rPr lang="it-IT" dirty="0" err="1" smtClean="0"/>
              <a:t>also</a:t>
            </a:r>
            <a:r>
              <a:rPr lang="it-IT" dirty="0" smtClean="0"/>
              <a:t> the </a:t>
            </a:r>
            <a:r>
              <a:rPr lang="it-IT" dirty="0" err="1" smtClean="0"/>
              <a:t>overhead</a:t>
            </a:r>
            <a:r>
              <a:rPr lang="it-IT" dirty="0" smtClean="0"/>
              <a:t> in management </a:t>
            </a:r>
            <a:r>
              <a:rPr lang="it-IT" dirty="0"/>
              <a:t>in </a:t>
            </a:r>
            <a:r>
              <a:rPr lang="it-IT" dirty="0" err="1"/>
              <a:t>systems</a:t>
            </a:r>
            <a:r>
              <a:rPr lang="it-IT" dirty="0"/>
              <a:t> and a more </a:t>
            </a:r>
            <a:r>
              <a:rPr lang="it-IT" dirty="0" err="1"/>
              <a:t>complex</a:t>
            </a:r>
            <a:r>
              <a:rPr lang="it-IT" dirty="0"/>
              <a:t> </a:t>
            </a:r>
            <a:r>
              <a:rPr lang="it-IT" dirty="0" err="1"/>
              <a:t>developing</a:t>
            </a:r>
            <a:r>
              <a:rPr lang="it-IT" dirty="0"/>
              <a:t> style</a:t>
            </a:r>
            <a:r>
              <a:rPr lang="it-IT" dirty="0" smtClean="0"/>
              <a:t>)</a:t>
            </a:r>
          </a:p>
          <a:p>
            <a:pPr eaLnBrk="1" hangingPunct="1"/>
            <a:r>
              <a:rPr lang="it-IT" dirty="0"/>
              <a:t>A </a:t>
            </a:r>
            <a:r>
              <a:rPr lang="it-IT" dirty="0" err="1"/>
              <a:t>much</a:t>
            </a:r>
            <a:r>
              <a:rPr lang="it-IT" dirty="0"/>
              <a:t> more </a:t>
            </a:r>
            <a:r>
              <a:rPr lang="it-IT" dirty="0" err="1"/>
              <a:t>complicated</a:t>
            </a:r>
            <a:r>
              <a:rPr lang="it-IT" dirty="0"/>
              <a:t> </a:t>
            </a:r>
            <a:r>
              <a:rPr lang="it-IT" dirty="0" err="1"/>
              <a:t>coding</a:t>
            </a:r>
            <a:r>
              <a:rPr lang="it-IT" dirty="0"/>
              <a:t> style and an </a:t>
            </a:r>
            <a:r>
              <a:rPr lang="it-IT" dirty="0" err="1"/>
              <a:t>overhead</a:t>
            </a:r>
            <a:r>
              <a:rPr lang="it-IT" dirty="0"/>
              <a:t> in </a:t>
            </a:r>
            <a:r>
              <a:rPr lang="it-IT" dirty="0" err="1"/>
              <a:t>systems</a:t>
            </a:r>
            <a:r>
              <a:rPr lang="it-IT" dirty="0"/>
              <a:t> management</a:t>
            </a:r>
          </a:p>
          <a:p>
            <a:pPr marL="876300" lvl="2" indent="0" eaLnBrk="1" hangingPunct="1">
              <a:buNone/>
            </a:pPr>
            <a:r>
              <a:rPr lang="it-IT" dirty="0" err="1"/>
              <a:t>But</a:t>
            </a:r>
            <a:r>
              <a:rPr lang="it-IT" dirty="0"/>
              <a:t> </a:t>
            </a:r>
            <a:r>
              <a:rPr lang="it-IT" dirty="0" err="1"/>
              <a:t>It</a:t>
            </a:r>
            <a:r>
              <a:rPr lang="it-IT" dirty="0"/>
              <a:t> </a:t>
            </a:r>
            <a:r>
              <a:rPr lang="it-IT" dirty="0" err="1"/>
              <a:t>is</a:t>
            </a:r>
            <a:r>
              <a:rPr lang="it-IT" dirty="0"/>
              <a:t> </a:t>
            </a:r>
            <a:r>
              <a:rPr lang="it-IT" dirty="0" err="1"/>
              <a:t>not</a:t>
            </a:r>
            <a:r>
              <a:rPr lang="it-IT" dirty="0"/>
              <a:t> a silver </a:t>
            </a:r>
            <a:r>
              <a:rPr lang="it-IT" dirty="0" err="1"/>
              <a:t>bullet</a:t>
            </a:r>
            <a:r>
              <a:rPr lang="it-IT" dirty="0"/>
              <a:t> or a free lunch. The pattern </a:t>
            </a:r>
            <a:r>
              <a:rPr lang="it-IT" dirty="0" err="1"/>
              <a:t>implies</a:t>
            </a:r>
            <a:r>
              <a:rPr lang="it-IT" dirty="0"/>
              <a:t> a </a:t>
            </a:r>
            <a:r>
              <a:rPr lang="it-IT" dirty="0" err="1"/>
              <a:t>much</a:t>
            </a:r>
            <a:r>
              <a:rPr lang="it-IT" dirty="0"/>
              <a:t> more </a:t>
            </a:r>
            <a:r>
              <a:rPr lang="it-IT" dirty="0" err="1"/>
              <a:t>complicated</a:t>
            </a:r>
            <a:r>
              <a:rPr lang="it-IT" dirty="0"/>
              <a:t> </a:t>
            </a:r>
            <a:r>
              <a:rPr lang="it-IT" dirty="0" err="1"/>
              <a:t>coding</a:t>
            </a:r>
            <a:r>
              <a:rPr lang="it-IT" dirty="0"/>
              <a:t> style (</a:t>
            </a:r>
            <a:r>
              <a:rPr lang="it-IT" dirty="0" err="1"/>
              <a:t>load</a:t>
            </a:r>
            <a:r>
              <a:rPr lang="it-IT" dirty="0"/>
              <a:t> </a:t>
            </a:r>
            <a:r>
              <a:rPr lang="it-IT" dirty="0" err="1"/>
              <a:t>balancing</a:t>
            </a:r>
            <a:r>
              <a:rPr lang="it-IT" dirty="0"/>
              <a:t> and </a:t>
            </a:r>
            <a:r>
              <a:rPr lang="it-IT" dirty="0" err="1"/>
              <a:t>transactionl</a:t>
            </a:r>
            <a:r>
              <a:rPr lang="it-IT" dirty="0"/>
              <a:t> </a:t>
            </a:r>
            <a:r>
              <a:rPr lang="it-IT" dirty="0" err="1"/>
              <a:t>behaviour</a:t>
            </a:r>
            <a:r>
              <a:rPr lang="it-IT" dirty="0"/>
              <a:t> </a:t>
            </a:r>
            <a:r>
              <a:rPr lang="it-IT" dirty="0" err="1"/>
              <a:t>coded</a:t>
            </a:r>
            <a:r>
              <a:rPr lang="it-IT" dirty="0"/>
              <a:t>) and an </a:t>
            </a:r>
            <a:r>
              <a:rPr lang="it-IT" dirty="0" err="1"/>
              <a:t>overhead</a:t>
            </a:r>
            <a:r>
              <a:rPr lang="it-IT" dirty="0"/>
              <a:t> in </a:t>
            </a:r>
            <a:r>
              <a:rPr lang="it-IT" dirty="0" err="1"/>
              <a:t>sistems</a:t>
            </a:r>
            <a:r>
              <a:rPr lang="it-IT" dirty="0"/>
              <a:t> management.</a:t>
            </a:r>
          </a:p>
          <a:p>
            <a:endParaRPr lang="it-IT" dirty="0"/>
          </a:p>
          <a:p>
            <a:endParaRPr lang="it-IT" dirty="0" smtClean="0"/>
          </a:p>
          <a:p>
            <a:endParaRPr lang="it-IT" dirty="0" smtClean="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In </a:t>
            </a:r>
            <a:r>
              <a:rPr lang="it-IT" dirty="0" err="1" smtClean="0"/>
              <a:t>this</a:t>
            </a:r>
            <a:r>
              <a:rPr lang="it-IT" dirty="0" smtClean="0"/>
              <a:t> </a:t>
            </a:r>
            <a:r>
              <a:rPr lang="it-IT" dirty="0" err="1" smtClean="0"/>
              <a:t>presentaton</a:t>
            </a:r>
            <a:r>
              <a:rPr lang="it-IT" dirty="0" smtClean="0"/>
              <a:t> (</a:t>
            </a:r>
            <a:r>
              <a:rPr lang="it-IT" dirty="0" err="1" smtClean="0"/>
              <a:t>we</a:t>
            </a:r>
            <a:r>
              <a:rPr lang="it-IT" dirty="0" smtClean="0"/>
              <a:t>) </a:t>
            </a:r>
            <a:r>
              <a:rPr lang="it-IT" dirty="0" err="1" smtClean="0"/>
              <a:t>have</a:t>
            </a:r>
            <a:r>
              <a:rPr lang="it-IT" dirty="0" smtClean="0"/>
              <a:t> just </a:t>
            </a:r>
            <a:r>
              <a:rPr lang="it-IT" dirty="0" err="1" smtClean="0"/>
              <a:t>scratched</a:t>
            </a:r>
            <a:r>
              <a:rPr lang="it-IT" dirty="0" smtClean="0"/>
              <a:t> the bare </a:t>
            </a:r>
            <a:r>
              <a:rPr lang="it-IT" dirty="0" err="1" smtClean="0"/>
              <a:t>surface</a:t>
            </a:r>
            <a:r>
              <a:rPr lang="it-IT" dirty="0" smtClean="0"/>
              <a:t> of a </a:t>
            </a:r>
            <a:r>
              <a:rPr lang="it-IT" dirty="0" err="1" smtClean="0"/>
              <a:t>lot</a:t>
            </a:r>
            <a:r>
              <a:rPr lang="it-IT" dirty="0" smtClean="0"/>
              <a:t> of </a:t>
            </a:r>
            <a:r>
              <a:rPr lang="it-IT" dirty="0" err="1" smtClean="0"/>
              <a:t>patterns</a:t>
            </a:r>
            <a:r>
              <a:rPr lang="it-IT" dirty="0" smtClean="0"/>
              <a:t> and </a:t>
            </a:r>
            <a:r>
              <a:rPr lang="it-IT" dirty="0" err="1" smtClean="0"/>
              <a:t>technologies</a:t>
            </a:r>
            <a:r>
              <a:rPr lang="it-IT" dirty="0" smtClean="0"/>
              <a:t> </a:t>
            </a:r>
            <a:r>
              <a:rPr lang="it-IT" dirty="0" err="1" smtClean="0"/>
              <a:t>each</a:t>
            </a:r>
            <a:r>
              <a:rPr lang="it-IT" dirty="0" smtClean="0"/>
              <a:t> of </a:t>
            </a:r>
            <a:r>
              <a:rPr lang="it-IT" dirty="0" err="1" smtClean="0"/>
              <a:t>them</a:t>
            </a:r>
            <a:r>
              <a:rPr lang="it-IT" dirty="0" smtClean="0"/>
              <a:t> </a:t>
            </a:r>
            <a:r>
              <a:rPr lang="it-IT" dirty="0" err="1" smtClean="0"/>
              <a:t>need</a:t>
            </a:r>
            <a:r>
              <a:rPr lang="it-IT" dirty="0" smtClean="0"/>
              <a:t> </a:t>
            </a:r>
            <a:r>
              <a:rPr lang="it-IT" dirty="0" err="1" smtClean="0"/>
              <a:t>much</a:t>
            </a:r>
            <a:r>
              <a:rPr lang="it-IT" dirty="0" smtClean="0"/>
              <a:t> more time (</a:t>
            </a:r>
            <a:r>
              <a:rPr lang="it-IT" dirty="0" err="1" smtClean="0"/>
              <a:t>much</a:t>
            </a:r>
            <a:r>
              <a:rPr lang="it-IT" dirty="0" smtClean="0"/>
              <a:t> more </a:t>
            </a:r>
            <a:r>
              <a:rPr lang="it-IT" dirty="0" err="1" smtClean="0"/>
              <a:t>space</a:t>
            </a:r>
            <a:r>
              <a:rPr lang="it-IT" dirty="0" smtClean="0"/>
              <a:t>) to deal with.</a:t>
            </a:r>
          </a:p>
          <a:p>
            <a:r>
              <a:rPr lang="en-US" strike="sngStrike" dirty="0"/>
              <a:t>At Netflix, a much more sophisticated load balancer wraps Eureka to provide weighted load balancing based on several factors like traffic, resource usage, error conditions </a:t>
            </a:r>
            <a:r>
              <a:rPr lang="en-US" strike="sngStrike" dirty="0" err="1"/>
              <a:t>etc</a:t>
            </a:r>
            <a:r>
              <a:rPr lang="en-US" strike="sngStrike" dirty="0"/>
              <a:t> to provide superior resiliency</a:t>
            </a:r>
            <a:r>
              <a:rPr lang="en-US" strike="sngStrike" dirty="0" smtClean="0"/>
              <a:t>.</a:t>
            </a:r>
            <a:endParaRPr lang="it-IT" dirty="0" smtClean="0"/>
          </a:p>
          <a:p>
            <a:r>
              <a:rPr lang="it-IT" dirty="0" smtClean="0"/>
              <a:t>To complete the </a:t>
            </a:r>
            <a:r>
              <a:rPr lang="it-IT" dirty="0" err="1" smtClean="0"/>
              <a:t>represented</a:t>
            </a:r>
            <a:r>
              <a:rPr lang="it-IT" dirty="0" smtClean="0"/>
              <a:t> scenario </a:t>
            </a:r>
            <a:r>
              <a:rPr lang="it-IT" dirty="0" err="1" smtClean="0"/>
              <a:t>one</a:t>
            </a:r>
            <a:r>
              <a:rPr lang="it-IT" dirty="0" smtClean="0"/>
              <a:t> </a:t>
            </a:r>
            <a:r>
              <a:rPr lang="it-IT" dirty="0" err="1" smtClean="0"/>
              <a:t>had</a:t>
            </a:r>
            <a:r>
              <a:rPr lang="it-IT" dirty="0" smtClean="0"/>
              <a:t> be </a:t>
            </a:r>
            <a:r>
              <a:rPr lang="it-IT" dirty="0" err="1" smtClean="0"/>
              <a:t>consider</a:t>
            </a:r>
            <a:r>
              <a:rPr lang="it-IT" dirty="0" smtClean="0"/>
              <a:t> </a:t>
            </a:r>
            <a:r>
              <a:rPr lang="it-IT" dirty="0" err="1" smtClean="0"/>
              <a:t>at</a:t>
            </a:r>
            <a:r>
              <a:rPr lang="it-IT" dirty="0" smtClean="0"/>
              <a:t> </a:t>
            </a:r>
            <a:r>
              <a:rPr lang="it-IT" dirty="0" err="1" smtClean="0"/>
              <a:t>least</a:t>
            </a:r>
            <a:r>
              <a:rPr lang="it-IT" dirty="0" smtClean="0"/>
              <a:t> </a:t>
            </a:r>
            <a:r>
              <a:rPr lang="it-IT" dirty="0" err="1" smtClean="0"/>
              <a:t>these</a:t>
            </a:r>
            <a:r>
              <a:rPr lang="it-IT" dirty="0" smtClean="0"/>
              <a:t> </a:t>
            </a:r>
            <a:r>
              <a:rPr lang="it-IT" dirty="0" err="1" smtClean="0"/>
              <a:t>arguments</a:t>
            </a:r>
            <a:r>
              <a:rPr lang="it-IT" dirty="0" smtClean="0"/>
              <a:t>:</a:t>
            </a:r>
          </a:p>
          <a:p>
            <a:pPr lvl="1"/>
            <a:r>
              <a:rPr lang="it-IT" b="1" dirty="0" smtClean="0"/>
              <a:t>Spring </a:t>
            </a:r>
            <a:r>
              <a:rPr lang="it-IT" b="1" dirty="0" err="1" smtClean="0"/>
              <a:t>Cloud</a:t>
            </a:r>
            <a:r>
              <a:rPr lang="it-IT" b="1" dirty="0" smtClean="0"/>
              <a:t> </a:t>
            </a:r>
            <a:r>
              <a:rPr lang="it-IT" b="1" dirty="0" err="1" smtClean="0"/>
              <a:t>Config</a:t>
            </a:r>
            <a:r>
              <a:rPr lang="it-IT" b="1" dirty="0" smtClean="0"/>
              <a:t> </a:t>
            </a:r>
            <a:r>
              <a:rPr lang="it-IT" dirty="0" err="1" smtClean="0"/>
              <a:t>prvides</a:t>
            </a:r>
            <a:r>
              <a:rPr lang="it-IT" dirty="0" smtClean="0"/>
              <a:t> </a:t>
            </a:r>
            <a:r>
              <a:rPr lang="it-IT" dirty="0" err="1" smtClean="0"/>
              <a:t>Git-managed</a:t>
            </a:r>
            <a:r>
              <a:rPr lang="it-IT" dirty="0" smtClean="0"/>
              <a:t> </a:t>
            </a:r>
            <a:r>
              <a:rPr lang="it-IT" dirty="0" err="1" smtClean="0"/>
              <a:t>versioning</a:t>
            </a:r>
            <a:r>
              <a:rPr lang="it-IT" dirty="0" smtClean="0"/>
              <a:t> for configuration data and n </a:t>
            </a:r>
            <a:r>
              <a:rPr lang="it-IT" dirty="0" err="1" smtClean="0"/>
              <a:t>eables</a:t>
            </a:r>
            <a:r>
              <a:rPr lang="it-IT" dirty="0" smtClean="0"/>
              <a:t> </a:t>
            </a:r>
            <a:r>
              <a:rPr lang="it-IT" dirty="0" err="1" smtClean="0"/>
              <a:t>dynamic</a:t>
            </a:r>
            <a:r>
              <a:rPr lang="it-IT" dirty="0" smtClean="0"/>
              <a:t> </a:t>
            </a:r>
            <a:r>
              <a:rPr lang="it-IT" dirty="0" err="1" smtClean="0"/>
              <a:t>refresh</a:t>
            </a:r>
            <a:r>
              <a:rPr lang="it-IT" dirty="0" smtClean="0"/>
              <a:t> of </a:t>
            </a:r>
            <a:r>
              <a:rPr lang="it-IT" dirty="0" err="1" smtClean="0"/>
              <a:t>this</a:t>
            </a:r>
            <a:r>
              <a:rPr lang="it-IT" dirty="0" smtClean="0"/>
              <a:t> data </a:t>
            </a:r>
            <a:r>
              <a:rPr lang="it-IT" dirty="0" err="1" smtClean="0"/>
              <a:t>without</a:t>
            </a:r>
            <a:r>
              <a:rPr lang="it-IT" dirty="0" smtClean="0"/>
              <a:t> the </a:t>
            </a:r>
            <a:r>
              <a:rPr lang="it-IT" dirty="0" err="1" smtClean="0"/>
              <a:t>need</a:t>
            </a:r>
            <a:r>
              <a:rPr lang="it-IT" dirty="0" smtClean="0"/>
              <a:t> of </a:t>
            </a:r>
            <a:r>
              <a:rPr lang="it-IT" dirty="0" err="1" smtClean="0"/>
              <a:t>restart</a:t>
            </a:r>
            <a:endParaRPr lang="it-IT" dirty="0" smtClean="0"/>
          </a:p>
          <a:p>
            <a:pPr lvl="1"/>
            <a:r>
              <a:rPr lang="it-IT" b="1" dirty="0" smtClean="0"/>
              <a:t>Circuit </a:t>
            </a:r>
            <a:r>
              <a:rPr lang="it-IT" b="1" dirty="0" err="1" smtClean="0"/>
              <a:t>Breaker</a:t>
            </a:r>
            <a:r>
              <a:rPr lang="it-IT" b="1" dirty="0" smtClean="0"/>
              <a:t> : </a:t>
            </a:r>
            <a:r>
              <a:rPr lang="it-IT" b="1" dirty="0" err="1"/>
              <a:t>H</a:t>
            </a:r>
            <a:r>
              <a:rPr lang="it-IT" b="1" dirty="0" err="1" smtClean="0"/>
              <a:t>istrix</a:t>
            </a:r>
            <a:r>
              <a:rPr lang="it-IT" b="1" dirty="0" smtClean="0"/>
              <a:t> Clients</a:t>
            </a:r>
          </a:p>
          <a:p>
            <a:pPr lvl="1"/>
            <a:r>
              <a:rPr lang="it-IT" b="1" dirty="0" err="1" smtClean="0"/>
              <a:t>Route</a:t>
            </a:r>
            <a:r>
              <a:rPr lang="it-IT" b="1" dirty="0" smtClean="0"/>
              <a:t> and </a:t>
            </a:r>
            <a:r>
              <a:rPr lang="it-IT" b="1" dirty="0" err="1" smtClean="0"/>
              <a:t>filter</a:t>
            </a:r>
            <a:r>
              <a:rPr lang="it-IT" b="1" dirty="0" smtClean="0"/>
              <a:t>: </a:t>
            </a:r>
            <a:r>
              <a:rPr lang="it-IT" b="1" dirty="0" err="1" smtClean="0"/>
              <a:t>Zuul</a:t>
            </a:r>
            <a:endParaRPr lang="it-IT" b="1" dirty="0" smtClean="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pPr marL="0" indent="0">
              <a:buNone/>
            </a:pPr>
            <a:r>
              <a:rPr lang="it-IT" dirty="0" smtClean="0"/>
              <a:t>Spring </a:t>
            </a:r>
            <a:r>
              <a:rPr lang="it-IT" dirty="0" err="1" smtClean="0"/>
              <a:t>Boot</a:t>
            </a:r>
            <a:endParaRPr lang="it-IT" dirty="0" smtClean="0"/>
          </a:p>
          <a:p>
            <a:r>
              <a:rPr lang="en-US" sz="2800" dirty="0" smtClean="0"/>
              <a:t>Spring Boot  simplifies </a:t>
            </a:r>
            <a:r>
              <a:rPr lang="en-US" sz="2800" dirty="0"/>
              <a:t>application configuration by taking Convention over Configuration (</a:t>
            </a:r>
            <a:r>
              <a:rPr lang="en-US" sz="2800" dirty="0" err="1"/>
              <a:t>CoC</a:t>
            </a:r>
            <a:r>
              <a:rPr lang="en-US" sz="2800" dirty="0"/>
              <a:t>) in </a:t>
            </a:r>
            <a:r>
              <a:rPr lang="en-US" sz="2800" dirty="0" smtClean="0"/>
              <a:t>Spring applications. </a:t>
            </a:r>
          </a:p>
          <a:p>
            <a:r>
              <a:rPr lang="en-US" sz="2800" dirty="0" smtClean="0"/>
              <a:t>Spring </a:t>
            </a:r>
            <a:r>
              <a:rPr lang="en-US" sz="2800" dirty="0"/>
              <a:t>Boot </a:t>
            </a:r>
            <a:r>
              <a:rPr lang="en-US" sz="2800" dirty="0" smtClean="0"/>
              <a:t> auto-configuration feature  intelligently provides </a:t>
            </a:r>
            <a:r>
              <a:rPr lang="en-US" sz="2800" dirty="0"/>
              <a:t>a set of default behaviors that are driven by what jars are on the </a:t>
            </a:r>
            <a:r>
              <a:rPr lang="en-US" sz="2800" dirty="0" err="1"/>
              <a:t>classpath</a:t>
            </a:r>
            <a:r>
              <a:rPr lang="en-US" sz="2800" dirty="0"/>
              <a:t>. </a:t>
            </a:r>
            <a:endParaRPr lang="en-US" sz="2800" dirty="0" smtClean="0"/>
          </a:p>
          <a:p>
            <a:r>
              <a:rPr lang="en-US" sz="2800" dirty="0" smtClean="0"/>
              <a:t>Spring </a:t>
            </a:r>
            <a:r>
              <a:rPr lang="en-US" sz="2800" dirty="0"/>
              <a:t>Boot </a:t>
            </a:r>
            <a:r>
              <a:rPr lang="en-US" sz="2800" dirty="0" smtClean="0"/>
              <a:t>simplifies </a:t>
            </a:r>
            <a:r>
              <a:rPr lang="en-US" sz="2800" dirty="0"/>
              <a:t>deployment by letting you package your application </a:t>
            </a:r>
            <a:r>
              <a:rPr lang="en-US" sz="2800" dirty="0" smtClean="0"/>
              <a:t>as an </a:t>
            </a:r>
            <a:r>
              <a:rPr lang="en-US" sz="2800" dirty="0"/>
              <a:t>executable jar containing a pre-configured embedded web container </a:t>
            </a:r>
            <a:r>
              <a:rPr lang="en-US" sz="2800" dirty="0" smtClean="0"/>
              <a:t>(Tomcat or Jetty). </a:t>
            </a:r>
            <a:r>
              <a:rPr lang="en-US" sz="2800" dirty="0"/>
              <a:t>This eliminates </a:t>
            </a:r>
            <a:r>
              <a:rPr lang="en-US" sz="2800" dirty="0" smtClean="0"/>
              <a:t>the need </a:t>
            </a:r>
            <a:r>
              <a:rPr lang="en-US" sz="2800" dirty="0"/>
              <a:t>to install and configure Tomcat or Jetty on your servers. Instead</a:t>
            </a:r>
            <a:r>
              <a:rPr lang="en-US" sz="2800" dirty="0" smtClean="0"/>
              <a:t>,</a:t>
            </a:r>
          </a:p>
          <a:p>
            <a:r>
              <a:rPr lang="en-US" sz="2800" dirty="0" smtClean="0"/>
              <a:t>Running a Spring Boot  micro-service is so simply and need to </a:t>
            </a:r>
            <a:r>
              <a:rPr lang="en-US" sz="2800" dirty="0"/>
              <a:t>have </a:t>
            </a:r>
            <a:r>
              <a:rPr lang="en-US" sz="2800" dirty="0" smtClean="0"/>
              <a:t>only Java </a:t>
            </a:r>
            <a:r>
              <a:rPr lang="en-US" sz="2800" dirty="0"/>
              <a:t>installed. </a:t>
            </a:r>
            <a:endParaRPr lang="en-US" sz="2800" dirty="0" smtClean="0"/>
          </a:p>
          <a:p>
            <a:r>
              <a:rPr lang="en-US" sz="2800" dirty="0" smtClean="0"/>
              <a:t>Operation are simplified  by the </a:t>
            </a:r>
            <a:r>
              <a:rPr lang="en-US" sz="2800" dirty="0"/>
              <a:t>executable jar format </a:t>
            </a:r>
            <a:r>
              <a:rPr lang="en-US" sz="2800" dirty="0" smtClean="0"/>
              <a:t>which provides </a:t>
            </a:r>
            <a:r>
              <a:rPr lang="en-US" sz="2800" dirty="0"/>
              <a:t>uniform and self-contained way </a:t>
            </a:r>
            <a:r>
              <a:rPr lang="en-US" sz="2800" dirty="0" smtClean="0"/>
              <a:t>of packaging </a:t>
            </a:r>
            <a:r>
              <a:rPr lang="en-US" sz="2800" dirty="0"/>
              <a:t>and running JVM applications regardless of </a:t>
            </a:r>
            <a:r>
              <a:rPr lang="en-US" sz="2800" dirty="0" smtClean="0"/>
              <a:t>type.</a:t>
            </a:r>
            <a:endParaRPr lang="it-IT" sz="4400" dirty="0" smtClean="0"/>
          </a:p>
          <a:p>
            <a:r>
              <a:rPr lang="en-US" sz="2800" dirty="0"/>
              <a:t>Makes easy to get a new micro-service up and running with little or no configuration while preserving the ability to customize your application.</a:t>
            </a:r>
          </a:p>
          <a:p>
            <a:pPr marL="0" indent="0">
              <a:buNone/>
            </a:pPr>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a:hlinkClick r:id="rId2"/>
              </a:rPr>
              <a:t>https://12factor.net</a:t>
            </a:r>
            <a:r>
              <a:rPr lang="it-IT" dirty="0" smtClean="0">
                <a:hlinkClick r:id="rId2"/>
              </a:rPr>
              <a:t>/</a:t>
            </a:r>
            <a:endParaRPr lang="it-IT" dirty="0" smtClean="0"/>
          </a:p>
          <a:p>
            <a:r>
              <a:rPr lang="it-IT" dirty="0" smtClean="0">
                <a:hlinkClick r:id="rId3"/>
              </a:rPr>
              <a:t>https</a:t>
            </a:r>
            <a:r>
              <a:rPr lang="it-IT" dirty="0">
                <a:hlinkClick r:id="rId3"/>
              </a:rPr>
              <a:t>://12factor.net/backing-services</a:t>
            </a:r>
            <a:endParaRPr lang="it-IT" dirty="0"/>
          </a:p>
          <a:p>
            <a:r>
              <a:rPr lang="it-IT" dirty="0">
                <a:hlinkClick r:id="rId4"/>
              </a:rPr>
              <a:t>https</a:t>
            </a:r>
            <a:r>
              <a:rPr lang="it-IT">
                <a:hlinkClick r:id="rId4"/>
              </a:rPr>
              <a:t>://</a:t>
            </a:r>
            <a:r>
              <a:rPr lang="it-IT" smtClean="0">
                <a:hlinkClick r:id="rId4"/>
              </a:rPr>
              <a:t>docs.run.pivotal.io/buildpacks/java/build-tool-int.html</a:t>
            </a:r>
            <a:r>
              <a:rPr lang="it-IT" smtClean="0"/>
              <a:t> MAVEN PLUG-IN FOR PWS </a:t>
            </a:r>
            <a:endParaRPr lang="it-IT" dirty="0" smtClean="0"/>
          </a:p>
          <a:p>
            <a:endParaRPr lang="it-IT" dirty="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Closing</a:t>
            </a:r>
            <a:r>
              <a:rPr lang="it-IT" dirty="0" smtClean="0"/>
              <a:t> </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«So </a:t>
            </a:r>
            <a:r>
              <a:rPr lang="it-IT" dirty="0" err="1" smtClean="0"/>
              <a:t>that’s</a:t>
            </a:r>
            <a:r>
              <a:rPr lang="it-IT" dirty="0" smtClean="0"/>
              <a:t> </a:t>
            </a:r>
            <a:r>
              <a:rPr lang="it-IT" dirty="0" err="1" smtClean="0"/>
              <a:t>all</a:t>
            </a:r>
            <a:r>
              <a:rPr lang="it-IT" dirty="0" smtClean="0"/>
              <a:t>, </a:t>
            </a:r>
            <a:r>
              <a:rPr lang="it-IT" dirty="0" err="1" smtClean="0"/>
              <a:t>my</a:t>
            </a:r>
            <a:r>
              <a:rPr lang="it-IT" dirty="0" smtClean="0"/>
              <a:t> </a:t>
            </a:r>
            <a:r>
              <a:rPr lang="it-IT" dirty="0" err="1" smtClean="0"/>
              <a:t>wish</a:t>
            </a:r>
            <a:r>
              <a:rPr lang="it-IT" dirty="0" smtClean="0"/>
              <a:t> </a:t>
            </a:r>
            <a:r>
              <a:rPr lang="it-IT" dirty="0" err="1" smtClean="0"/>
              <a:t>is</a:t>
            </a:r>
            <a:r>
              <a:rPr lang="it-IT" dirty="0" smtClean="0"/>
              <a:t> </a:t>
            </a:r>
            <a:r>
              <a:rPr lang="it-IT" dirty="0" err="1" smtClean="0"/>
              <a:t>that</a:t>
            </a:r>
            <a:r>
              <a:rPr lang="it-IT" dirty="0" smtClean="0"/>
              <a:t> </a:t>
            </a:r>
            <a:r>
              <a:rPr lang="it-IT" dirty="0" err="1" smtClean="0"/>
              <a:t>this</a:t>
            </a:r>
            <a:r>
              <a:rPr lang="it-IT" dirty="0" smtClean="0"/>
              <a:t> </a:t>
            </a:r>
            <a:r>
              <a:rPr lang="it-IT" dirty="0" err="1" smtClean="0"/>
              <a:t>presentation</a:t>
            </a:r>
            <a:r>
              <a:rPr lang="it-IT" dirty="0" smtClean="0"/>
              <a:t> </a:t>
            </a:r>
            <a:r>
              <a:rPr lang="it-IT" dirty="0" err="1" smtClean="0"/>
              <a:t>has</a:t>
            </a:r>
            <a:r>
              <a:rPr lang="it-IT" dirty="0" smtClean="0"/>
              <a:t> </a:t>
            </a:r>
            <a:r>
              <a:rPr lang="it-IT" dirty="0" err="1" smtClean="0"/>
              <a:t>been</a:t>
            </a:r>
            <a:r>
              <a:rPr lang="it-IT" dirty="0" smtClean="0"/>
              <a:t> </a:t>
            </a:r>
            <a:r>
              <a:rPr lang="it-IT" dirty="0" err="1" smtClean="0"/>
              <a:t>clear</a:t>
            </a:r>
            <a:r>
              <a:rPr lang="it-IT" dirty="0" smtClean="0"/>
              <a:t> </a:t>
            </a:r>
            <a:r>
              <a:rPr lang="it-IT" dirty="0" err="1" smtClean="0"/>
              <a:t>enought</a:t>
            </a:r>
            <a:r>
              <a:rPr lang="it-IT" dirty="0" smtClean="0"/>
              <a:t> and  (</a:t>
            </a:r>
            <a:r>
              <a:rPr lang="it-IT" dirty="0" err="1" smtClean="0"/>
              <a:t>has</a:t>
            </a:r>
            <a:r>
              <a:rPr lang="it-IT" dirty="0" smtClean="0"/>
              <a:t> </a:t>
            </a:r>
            <a:r>
              <a:rPr lang="it-IT" dirty="0" err="1" smtClean="0"/>
              <a:t>been</a:t>
            </a:r>
            <a:r>
              <a:rPr lang="it-IT" dirty="0" smtClean="0"/>
              <a:t> of) </a:t>
            </a:r>
            <a:r>
              <a:rPr lang="it-IT" dirty="0" err="1" smtClean="0"/>
              <a:t>catched</a:t>
            </a:r>
            <a:r>
              <a:rPr lang="it-IT" dirty="0" smtClean="0"/>
              <a:t>  </a:t>
            </a:r>
            <a:r>
              <a:rPr lang="it-IT" dirty="0" err="1" smtClean="0"/>
              <a:t>your</a:t>
            </a:r>
            <a:r>
              <a:rPr lang="it-IT" dirty="0" smtClean="0"/>
              <a:t> </a:t>
            </a:r>
            <a:r>
              <a:rPr lang="it-IT" dirty="0" err="1" smtClean="0"/>
              <a:t>interest</a:t>
            </a:r>
            <a:r>
              <a:rPr lang="it-IT" dirty="0" smtClean="0"/>
              <a:t> </a:t>
            </a:r>
            <a:r>
              <a:rPr lang="it-IT" strike="sngStrike" dirty="0" smtClean="0"/>
              <a:t>and </a:t>
            </a:r>
            <a:r>
              <a:rPr lang="it-IT" strike="sngStrike" dirty="0" err="1" smtClean="0"/>
              <a:t>has</a:t>
            </a:r>
            <a:r>
              <a:rPr lang="it-IT" strike="sngStrike" dirty="0" smtClean="0"/>
              <a:t> </a:t>
            </a:r>
            <a:r>
              <a:rPr lang="it-IT" strike="sngStrike" dirty="0" err="1" smtClean="0"/>
              <a:t>been</a:t>
            </a:r>
            <a:r>
              <a:rPr lang="it-IT" strike="sngStrike" dirty="0" smtClean="0"/>
              <a:t> </a:t>
            </a:r>
            <a:r>
              <a:rPr lang="it-IT" strike="sngStrike" dirty="0" err="1" smtClean="0"/>
              <a:t>clear</a:t>
            </a:r>
            <a:r>
              <a:rPr lang="it-IT" strike="sngStrike" dirty="0" smtClean="0"/>
              <a:t> </a:t>
            </a:r>
            <a:r>
              <a:rPr lang="it-IT" strike="sngStrike" dirty="0" err="1" smtClean="0"/>
              <a:t>enought</a:t>
            </a:r>
            <a:r>
              <a:rPr lang="it-IT" dirty="0" smtClean="0"/>
              <a:t>. I </a:t>
            </a:r>
            <a:r>
              <a:rPr lang="it-IT" dirty="0" err="1" smtClean="0"/>
              <a:t>would</a:t>
            </a:r>
            <a:r>
              <a:rPr lang="it-IT" dirty="0" smtClean="0"/>
              <a:t> </a:t>
            </a:r>
            <a:r>
              <a:rPr lang="it-IT" dirty="0" err="1" smtClean="0"/>
              <a:t>like</a:t>
            </a:r>
            <a:r>
              <a:rPr lang="it-IT" dirty="0" smtClean="0"/>
              <a:t> to </a:t>
            </a:r>
            <a:r>
              <a:rPr lang="it-IT" dirty="0" err="1" smtClean="0"/>
              <a:t>thanks</a:t>
            </a:r>
            <a:r>
              <a:rPr lang="it-IT" dirty="0" smtClean="0"/>
              <a:t> </a:t>
            </a:r>
            <a:r>
              <a:rPr lang="it-IT" dirty="0" err="1" smtClean="0"/>
              <a:t>you</a:t>
            </a:r>
            <a:r>
              <a:rPr lang="it-IT" dirty="0" smtClean="0"/>
              <a:t> of </a:t>
            </a:r>
            <a:r>
              <a:rPr lang="it-IT" dirty="0" err="1" smtClean="0"/>
              <a:t>your</a:t>
            </a:r>
            <a:r>
              <a:rPr lang="it-IT" dirty="0" smtClean="0"/>
              <a:t> </a:t>
            </a:r>
            <a:r>
              <a:rPr lang="it-IT" dirty="0" err="1" smtClean="0"/>
              <a:t>attention</a:t>
            </a:r>
            <a:r>
              <a:rPr lang="it-IT" dirty="0" smtClean="0"/>
              <a:t> and </a:t>
            </a:r>
            <a:r>
              <a:rPr lang="it-IT" dirty="0" err="1" smtClean="0"/>
              <a:t>O’Reilly</a:t>
            </a:r>
            <a:r>
              <a:rPr lang="it-IT" dirty="0" smtClean="0"/>
              <a:t> for the </a:t>
            </a:r>
            <a:r>
              <a:rPr lang="it-IT" dirty="0" err="1" smtClean="0"/>
              <a:t>opportunity</a:t>
            </a:r>
            <a:r>
              <a:rPr lang="it-IT" dirty="0" smtClean="0"/>
              <a:t> </a:t>
            </a:r>
            <a:r>
              <a:rPr lang="it-IT" dirty="0" err="1" smtClean="0"/>
              <a:t>given</a:t>
            </a:r>
            <a:r>
              <a:rPr lang="it-IT" dirty="0" smtClean="0"/>
              <a:t> to me to take part </a:t>
            </a:r>
            <a:r>
              <a:rPr lang="it-IT" dirty="0" err="1" smtClean="0"/>
              <a:t>at</a:t>
            </a:r>
            <a:r>
              <a:rPr lang="it-IT" dirty="0" smtClean="0"/>
              <a:t> </a:t>
            </a:r>
            <a:r>
              <a:rPr lang="it-IT" dirty="0" err="1" smtClean="0"/>
              <a:t>such</a:t>
            </a:r>
            <a:r>
              <a:rPr lang="it-IT" dirty="0" smtClean="0"/>
              <a:t> an </a:t>
            </a:r>
            <a:r>
              <a:rPr lang="it-IT" dirty="0" err="1" smtClean="0"/>
              <a:t>important</a:t>
            </a:r>
            <a:r>
              <a:rPr lang="it-IT" dirty="0" smtClean="0"/>
              <a:t> </a:t>
            </a:r>
            <a:r>
              <a:rPr lang="it-IT" dirty="0" err="1" smtClean="0"/>
              <a:t>event</a:t>
            </a:r>
            <a:r>
              <a:rPr lang="it-IT" dirty="0" smtClean="0"/>
              <a:t> </a:t>
            </a:r>
            <a:r>
              <a:rPr lang="it-IT" strike="sngStrike" dirty="0" err="1" smtClean="0"/>
              <a:t>like</a:t>
            </a:r>
            <a:r>
              <a:rPr lang="it-IT" strike="sngStrike" dirty="0" smtClean="0"/>
              <a:t> </a:t>
            </a:r>
            <a:r>
              <a:rPr lang="it-IT" strike="sngStrike" dirty="0" err="1" smtClean="0"/>
              <a:t>that</a:t>
            </a:r>
            <a:r>
              <a:rPr lang="it-IT" dirty="0" smtClean="0"/>
              <a:t>&gt; </a:t>
            </a:r>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257109648"/>
      </p:ext>
    </p:extLst>
  </p:cSld>
  <p:clrMapOvr>
    <a:masterClrMapping/>
  </p:clrMapOvr>
  <p:transition/>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0200466"/>
      </p:ext>
    </p:extLst>
  </p:cSld>
  <p:clrMapOvr>
    <a:masterClrMapping/>
  </p:clrMapOvr>
  <p:transition/>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strike="sngStrike" dirty="0" smtClean="0"/>
              <a:t>SPRING </a:t>
            </a:r>
            <a:r>
              <a:rPr lang="it-IT" sz="2400" b="1" strike="sngStrike" dirty="0"/>
              <a:t>BOOT </a:t>
            </a:r>
            <a:r>
              <a:rPr lang="it-IT" sz="2400" b="1" strike="sngStrike" dirty="0" smtClean="0"/>
              <a:t>JPA - </a:t>
            </a:r>
            <a:r>
              <a:rPr lang="it-IT" sz="2400" b="1" strike="sngStrike" dirty="0" err="1" smtClean="0"/>
              <a:t>Hibernate</a:t>
            </a:r>
            <a:endParaRPr lang="it-IT" sz="2400" b="1" strike="sngStrike" dirty="0" smtClean="0"/>
          </a:p>
          <a:p>
            <a:pPr marL="0" indent="0">
              <a:buNone/>
            </a:pPr>
            <a:r>
              <a:rPr lang="en-US" sz="2800" b="1" strike="sngStrike" dirty="0"/>
              <a:t>Object/Relational Mapping</a:t>
            </a:r>
          </a:p>
          <a:p>
            <a:pPr marL="0" indent="0">
              <a:buNone/>
            </a:pPr>
            <a:r>
              <a:rPr lang="en-US" sz="2800" strike="sngStrike"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strike="sngStrike" dirty="0">
                <a:hlinkClick r:id="rId2"/>
              </a:rPr>
              <a:t>Read here</a:t>
            </a:r>
            <a:r>
              <a:rPr lang="en-US" sz="2800" strike="sngStrike" dirty="0"/>
              <a:t>.</a:t>
            </a:r>
          </a:p>
          <a:p>
            <a:pPr marL="0" indent="0">
              <a:buNone/>
            </a:pPr>
            <a:r>
              <a:rPr lang="en-US" sz="2800" b="1" strike="sngStrike" dirty="0"/>
              <a:t>JPA Provider</a:t>
            </a:r>
          </a:p>
          <a:p>
            <a:pPr marL="0" indent="0">
              <a:buNone/>
            </a:pPr>
            <a:r>
              <a:rPr lang="en-US" sz="2800" strike="sngStrike"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strike="sngStrike" dirty="0" err="1"/>
              <a:t>OSGi</a:t>
            </a:r>
            <a:r>
              <a:rPr lang="en-US" sz="2800" strike="sngStrike" dirty="0"/>
              <a:t> containers, etc.</a:t>
            </a:r>
          </a:p>
          <a:p>
            <a:pPr marL="0" indent="0">
              <a:buNone/>
            </a:pPr>
            <a:r>
              <a:rPr lang="en-US" sz="2800" b="1" strike="sngStrike" dirty="0"/>
              <a:t>Idiomatic persistence</a:t>
            </a:r>
          </a:p>
          <a:p>
            <a:pPr marL="0" indent="0">
              <a:buNone/>
            </a:pPr>
            <a:r>
              <a:rPr lang="en-US" sz="2800" strike="sngStrike"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strike="sngStrike" dirty="0"/>
              <a:t>High Performance</a:t>
            </a:r>
          </a:p>
          <a:p>
            <a:pPr marL="0" indent="0">
              <a:buNone/>
            </a:pPr>
            <a:r>
              <a:rPr lang="en-US" sz="2800" strike="sngStrike"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strike="sngStrike" dirty="0"/>
              <a:t>Hibernate consistently offers superior performance over straight JDBC code, both in terms of developer productivity and runtime performance.</a:t>
            </a:r>
          </a:p>
          <a:p>
            <a:pPr marL="0" indent="0">
              <a:buNone/>
            </a:pPr>
            <a:r>
              <a:rPr lang="en-US" sz="2800" b="1" strike="sngStrike" dirty="0"/>
              <a:t>Scalability</a:t>
            </a:r>
          </a:p>
          <a:p>
            <a:pPr marL="0" indent="0">
              <a:buNone/>
            </a:pPr>
            <a:r>
              <a:rPr lang="en-US" sz="2800" strike="sngStrike"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strike="sngStrike" dirty="0"/>
              <a:t>Reliable</a:t>
            </a:r>
          </a:p>
          <a:p>
            <a:pPr marL="0" indent="0">
              <a:buNone/>
            </a:pPr>
            <a:r>
              <a:rPr lang="en-US" sz="2800" strike="sngStrike" dirty="0"/>
              <a:t>Hibernate is well known for its excellent stability and quality, proven by the acceptance and use by tens of thousands of Java developers.</a:t>
            </a:r>
          </a:p>
          <a:p>
            <a:pPr marL="0" indent="0">
              <a:buNone/>
            </a:pPr>
            <a:r>
              <a:rPr lang="en-US" sz="2800" b="1" strike="sngStrike" dirty="0"/>
              <a:t>Extensibility</a:t>
            </a:r>
          </a:p>
          <a:p>
            <a:pPr marL="0" indent="0">
              <a:buNone/>
            </a:pPr>
            <a:r>
              <a:rPr lang="en-US" sz="2800" strike="sngStrike"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design pattern: DATABASE PER SERVICE PATTERN</a:t>
            </a:r>
          </a:p>
          <a:p>
            <a:pPr lvl="1"/>
            <a:r>
              <a:rPr lang="it-IT" sz="2800" dirty="0" smtClean="0"/>
              <a:t>With a «Database per service» 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6909792"/>
          </a:xfrm>
        </p:spPr>
        <p:txBody>
          <a:bodyPr/>
          <a:lstStyle/>
          <a:p>
            <a:pPr marL="0" indent="0" eaLnBrk="1" fontAlgn="ctr" hangingPunct="1">
              <a:buNone/>
            </a:pPr>
            <a:r>
              <a:rPr lang="it-IT" dirty="0" smtClean="0"/>
              <a:t>Spring </a:t>
            </a:r>
            <a:r>
              <a:rPr lang="it-IT" dirty="0" err="1" smtClean="0"/>
              <a:t>Cloud</a:t>
            </a:r>
            <a:r>
              <a:rPr lang="it-IT" dirty="0" smtClean="0"/>
              <a:t> </a:t>
            </a:r>
            <a:r>
              <a:rPr lang="it-IT" dirty="0" err="1" smtClean="0"/>
              <a:t>Stream</a:t>
            </a:r>
            <a:endParaRPr lang="it-IT" dirty="0" smtClean="0"/>
          </a:p>
          <a:p>
            <a:pPr eaLnBrk="1" fontAlgn="ctr" hangingPunct="1"/>
            <a:r>
              <a:rPr lang="en-US" sz="2800" dirty="0" smtClean="0"/>
              <a:t>Spring </a:t>
            </a:r>
            <a:r>
              <a:rPr lang="en-US" sz="2800" dirty="0"/>
              <a:t>Cloud </a:t>
            </a:r>
            <a:r>
              <a:rPr lang="en-US" sz="2800" dirty="0" smtClean="0"/>
              <a:t>Stream is </a:t>
            </a:r>
            <a:r>
              <a:rPr lang="en-US" sz="2800" dirty="0"/>
              <a:t>a framework for building </a:t>
            </a:r>
            <a:r>
              <a:rPr lang="en-US" sz="2800" dirty="0" smtClean="0"/>
              <a:t>event-driven microservices.   </a:t>
            </a:r>
          </a:p>
          <a:p>
            <a:pPr eaLnBrk="1" fontAlgn="ctr" hangingPunct="1"/>
            <a:r>
              <a:rPr lang="en-US" sz="2800" dirty="0" smtClean="0"/>
              <a:t>Spring </a:t>
            </a:r>
            <a:r>
              <a:rPr lang="en-US" sz="2800" dirty="0"/>
              <a:t>Cloud Stream </a:t>
            </a:r>
            <a:r>
              <a:rPr lang="en-US" sz="2800" dirty="0" smtClean="0"/>
              <a:t>is based on integration between </a:t>
            </a:r>
            <a:r>
              <a:rPr lang="en-US" sz="2800" dirty="0"/>
              <a:t>Spring Integration </a:t>
            </a:r>
            <a:r>
              <a:rPr lang="en-US" sz="2800" dirty="0" smtClean="0"/>
              <a:t>and Spring </a:t>
            </a:r>
            <a:r>
              <a:rPr lang="en-US" sz="2800" dirty="0"/>
              <a:t>Boot </a:t>
            </a:r>
            <a:endParaRPr lang="en-US" sz="2800" dirty="0" smtClean="0"/>
          </a:p>
          <a:p>
            <a:pPr eaLnBrk="1" fontAlgn="ctr" hangingPunct="1"/>
            <a:r>
              <a:rPr lang="en-US" sz="2800" strike="sngStrike" dirty="0"/>
              <a:t>The core premise of Spring Cloud Stream </a:t>
            </a:r>
            <a:r>
              <a:rPr lang="en-US" sz="2800" strike="sngStrike" dirty="0" smtClean="0"/>
              <a:t>is that Spring Integration</a:t>
            </a:r>
            <a:r>
              <a:rPr lang="en-US" sz="2800" strike="sngStrike" dirty="0"/>
              <a:t> meets Spring </a:t>
            </a:r>
            <a:r>
              <a:rPr lang="en-US" sz="2800" strike="sngStrike" dirty="0" smtClean="0"/>
              <a:t>Boot </a:t>
            </a:r>
            <a:r>
              <a:rPr lang="en-US" sz="2800" strike="sngStrike" dirty="0"/>
              <a:t> and that together evolves into a lightweight event-driven microservices framework</a:t>
            </a:r>
            <a:r>
              <a:rPr lang="en-US" sz="2800" strike="sngStrike" dirty="0" smtClean="0"/>
              <a:t>.</a:t>
            </a:r>
            <a:endParaRPr lang="en-US" sz="2800" strike="sngStrike" dirty="0"/>
          </a:p>
          <a:p>
            <a:pPr eaLnBrk="1" fontAlgn="ctr" hangingPunct="1"/>
            <a:r>
              <a:rPr lang="en-US" sz="2800" dirty="0"/>
              <a:t>Spring Cloud Stream provides an opinionated configuration of message brokers</a:t>
            </a:r>
            <a:r>
              <a:rPr lang="en-US" sz="2800" strike="sngStrike" dirty="0"/>
              <a:t>, introducing the concepts of persistent pub/sub semantics, consumer groups and partitions across several middleware </a:t>
            </a:r>
            <a:r>
              <a:rPr lang="en-US" sz="2800" strike="sngStrike" dirty="0" smtClean="0"/>
              <a:t>vendors, providing </a:t>
            </a:r>
            <a:r>
              <a:rPr lang="en-US" sz="2800" strike="sngStrike" dirty="0"/>
              <a:t>the basis to create stream processing applications.</a:t>
            </a:r>
          </a:p>
          <a:p>
            <a:r>
              <a:rPr lang="en-US" sz="2800" dirty="0" smtClean="0"/>
              <a:t>Spring </a:t>
            </a:r>
            <a:r>
              <a:rPr lang="en-US" sz="2800" dirty="0"/>
              <a:t>Cloud Stream </a:t>
            </a:r>
            <a:r>
              <a:rPr lang="en-US" sz="2800" dirty="0" smtClean="0"/>
              <a:t>simplify programming model focusing </a:t>
            </a:r>
            <a:r>
              <a:rPr lang="en-US" sz="2800" dirty="0"/>
              <a:t>on application business </a:t>
            </a:r>
            <a:r>
              <a:rPr lang="en-US" sz="2800" dirty="0" smtClean="0"/>
              <a:t>logic: </a:t>
            </a:r>
            <a:r>
              <a:rPr lang="en-US" sz="2800" dirty="0"/>
              <a:t>the messaging middleware access comes out-of-the-box, for free</a:t>
            </a:r>
          </a:p>
          <a:p>
            <a:r>
              <a:rPr lang="en-US" sz="2800" dirty="0"/>
              <a:t>Create, unit-test, and manage data </a:t>
            </a:r>
            <a:r>
              <a:rPr lang="en-US" sz="2800" dirty="0" err="1"/>
              <a:t>microservices</a:t>
            </a:r>
            <a:r>
              <a:rPr lang="en-US" sz="2800" dirty="0"/>
              <a:t> in isolation</a:t>
            </a:r>
          </a:p>
          <a:p>
            <a:r>
              <a:rPr lang="en-US" sz="2800" strike="sngStrike" dirty="0"/>
              <a:t>Focus on application business logic and the messaging middleware access comes out-of-the-box, for free</a:t>
            </a:r>
          </a:p>
          <a:p>
            <a:pPr marL="0" indent="0" eaLnBrk="1" fontAlgn="ctr" hangingPunct="1">
              <a:buNone/>
            </a:pPr>
            <a:r>
              <a:rPr lang="en-US" sz="2800" strike="sngStrike" dirty="0" smtClean="0"/>
              <a:t>  </a:t>
            </a: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ctr" hangingPunct="1">
              <a:buNone/>
            </a:pPr>
            <a:r>
              <a:rPr lang="en-US" dirty="0"/>
              <a:t>Spring Data JPA</a:t>
            </a:r>
          </a:p>
          <a:p>
            <a:r>
              <a:rPr lang="en-US" sz="2800" dirty="0"/>
              <a:t>Spring Data </a:t>
            </a:r>
            <a:r>
              <a:rPr lang="en-US" sz="2800" dirty="0" smtClean="0"/>
              <a:t>JPA makes  easy </a:t>
            </a:r>
            <a:r>
              <a:rPr lang="en-US" sz="2800" dirty="0"/>
              <a:t>to </a:t>
            </a:r>
            <a:r>
              <a:rPr lang="en-US" sz="2800" dirty="0" smtClean="0"/>
              <a:t>implement </a:t>
            </a:r>
            <a:r>
              <a:rPr lang="en-US" sz="2800" dirty="0"/>
              <a:t>JPA based repositories</a:t>
            </a:r>
            <a:r>
              <a:rPr lang="en-US" sz="2800" dirty="0" smtClean="0"/>
              <a:t>.</a:t>
            </a:r>
          </a:p>
          <a:p>
            <a:r>
              <a:rPr lang="en-US" sz="2800" dirty="0" smtClean="0"/>
              <a:t>Spring </a:t>
            </a:r>
            <a:r>
              <a:rPr lang="en-US" sz="2800" dirty="0"/>
              <a:t>Data JPA </a:t>
            </a:r>
            <a:r>
              <a:rPr lang="en-US" sz="2800" strike="sngStrike" dirty="0"/>
              <a:t>aims to significantly </a:t>
            </a:r>
            <a:r>
              <a:rPr lang="en-US" sz="2800" dirty="0"/>
              <a:t>improve the implementation of data access layers by reducing the </a:t>
            </a:r>
            <a:r>
              <a:rPr lang="en-US" sz="2800" dirty="0" smtClean="0"/>
              <a:t>coding effort </a:t>
            </a:r>
            <a:r>
              <a:rPr lang="en-US" sz="2800" strike="sngStrike" dirty="0"/>
              <a:t>to the amount that’s actually needed. </a:t>
            </a:r>
            <a:endParaRPr lang="en-US" sz="2800" strike="sngStrike" dirty="0" smtClean="0"/>
          </a:p>
          <a:p>
            <a:r>
              <a:rPr lang="en-US" sz="2800" dirty="0"/>
              <a:t>Spring Data </a:t>
            </a:r>
            <a:r>
              <a:rPr lang="en-US" sz="2800" dirty="0" smtClean="0"/>
              <a:t>JPA provide the automatic implementation of repository interfaces and custom </a:t>
            </a:r>
            <a:r>
              <a:rPr lang="en-US" sz="2800" dirty="0"/>
              <a:t>finder methods</a:t>
            </a:r>
            <a:endParaRPr lang="en-US" sz="2800" dirty="0" smtClean="0"/>
          </a:p>
          <a:p>
            <a:r>
              <a:rPr lang="en-US" sz="2800" strike="sngStrike" dirty="0" smtClean="0"/>
              <a:t>As </a:t>
            </a:r>
            <a:r>
              <a:rPr lang="en-US" sz="2800" strike="sngStrike" dirty="0"/>
              <a:t>a developer you write your repository interfaces, including custom finder methods, and Spring will provide the implementation automatically.</a:t>
            </a:r>
          </a:p>
          <a:p>
            <a:r>
              <a:rPr lang="en-US" sz="2800" strike="sngStrike" dirty="0"/>
              <a:t>Features</a:t>
            </a:r>
          </a:p>
          <a:p>
            <a:pPr lvl="1"/>
            <a:r>
              <a:rPr lang="en-US" sz="2800" dirty="0"/>
              <a:t>Sophisticated support to build repositories based on Spring and JPA</a:t>
            </a:r>
          </a:p>
          <a:p>
            <a:pPr lvl="1"/>
            <a:r>
              <a:rPr lang="en-US" sz="2800" dirty="0" smtClean="0"/>
              <a:t>Pagination </a:t>
            </a:r>
            <a:r>
              <a:rPr lang="en-US" sz="2800" dirty="0"/>
              <a:t>support, dynamic query execution, </a:t>
            </a:r>
            <a:r>
              <a:rPr lang="en-US" sz="2800" dirty="0" smtClean="0"/>
              <a:t>and custom </a:t>
            </a:r>
            <a:r>
              <a:rPr lang="en-US" sz="2800" dirty="0"/>
              <a:t>data access </a:t>
            </a:r>
            <a:r>
              <a:rPr lang="en-US" sz="2800" dirty="0" smtClean="0"/>
              <a:t>code integration</a:t>
            </a:r>
            <a:endParaRPr lang="en-US" sz="2800" dirty="0"/>
          </a:p>
          <a:p>
            <a:pPr lvl="1"/>
            <a:r>
              <a:rPr lang="en-US" sz="2800" dirty="0"/>
              <a:t>Validation of @Query annotated queries at bootstrap time</a:t>
            </a:r>
          </a:p>
          <a:p>
            <a:pPr lvl="1"/>
            <a:r>
              <a:rPr lang="en-US" sz="2800" dirty="0"/>
              <a:t>Support for XML based entity mapping</a:t>
            </a:r>
          </a:p>
          <a:p>
            <a:pPr marL="0" indent="0">
              <a:buNone/>
            </a:pPr>
            <a:endParaRPr lang="en-US" sz="2400" dirty="0"/>
          </a:p>
        </p:txBody>
      </p:sp>
    </p:spTree>
    <p:extLst>
      <p:ext uri="{BB962C8B-B14F-4D97-AF65-F5344CB8AC3E}">
        <p14:creationId xmlns:p14="http://schemas.microsoft.com/office/powerpoint/2010/main" val="795632870"/>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en-US" dirty="0"/>
              <a:t>Spring Data REST</a:t>
            </a:r>
            <a:endParaRPr lang="en-US" dirty="0" smtClean="0"/>
          </a:p>
          <a:p>
            <a:pPr eaLnBrk="1" fontAlgn="t" hangingPunct="1"/>
            <a:r>
              <a:rPr lang="en-US" sz="2800" dirty="0" smtClean="0"/>
              <a:t>Simplify the </a:t>
            </a:r>
            <a:r>
              <a:rPr lang="en-US" sz="2800" dirty="0" err="1" smtClean="0"/>
              <a:t>develpment</a:t>
            </a:r>
            <a:r>
              <a:rPr lang="en-US" sz="2800" dirty="0" smtClean="0"/>
              <a:t> of </a:t>
            </a:r>
            <a:r>
              <a:rPr lang="en-US" sz="2800" dirty="0"/>
              <a:t>hypermedia-based </a:t>
            </a:r>
            <a:r>
              <a:rPr lang="en-US" sz="2800" dirty="0" err="1"/>
              <a:t>RESTful</a:t>
            </a:r>
            <a:r>
              <a:rPr lang="en-US" sz="2800" dirty="0"/>
              <a:t> front end web services on top of Spring Data repositories.</a:t>
            </a:r>
          </a:p>
          <a:p>
            <a:pPr eaLnBrk="1" fontAlgn="t" hangingPunct="1"/>
            <a:r>
              <a:rPr lang="en-US" sz="2800" strike="sngStrike" dirty="0" smtClean="0"/>
              <a:t>with </a:t>
            </a:r>
            <a:r>
              <a:rPr lang="en-US" sz="2800" strike="sngStrike" dirty="0"/>
              <a:t>little effort </a:t>
            </a:r>
            <a:r>
              <a:rPr lang="en-US" sz="2800" strike="sngStrike" dirty="0" smtClean="0"/>
              <a:t> (business logic for exposing Rest </a:t>
            </a:r>
            <a:r>
              <a:rPr lang="en-US" sz="2800" strike="sngStrike" dirty="0" err="1" smtClean="0"/>
              <a:t>Api</a:t>
            </a:r>
            <a:r>
              <a:rPr lang="en-US" sz="2800" strike="sngStrike" dirty="0" smtClean="0"/>
              <a:t> ) - With </a:t>
            </a:r>
            <a:r>
              <a:rPr lang="en-US" sz="2800" strike="sngStrike" dirty="0" err="1" smtClean="0"/>
              <a:t>thi</a:t>
            </a:r>
            <a:r>
              <a:rPr lang="en-US" sz="2800" strike="sngStrike" dirty="0" smtClean="0"/>
              <a:t> framework  it is possible to expose  JPA </a:t>
            </a:r>
            <a:r>
              <a:rPr lang="en-US" sz="2800" strike="sngStrike" dirty="0"/>
              <a:t>repositories with </a:t>
            </a:r>
            <a:r>
              <a:rPr lang="en-US" sz="2800" strike="sngStrike" dirty="0" smtClean="0"/>
              <a:t>a</a:t>
            </a:r>
          </a:p>
          <a:p>
            <a:r>
              <a:rPr lang="en-US" sz="2800" strike="sngStrike" dirty="0" smtClean="0"/>
              <a:t>Spring </a:t>
            </a:r>
            <a:r>
              <a:rPr lang="en-US" sz="2800" strike="sngStrike" dirty="0"/>
              <a:t>Data REST builds on top of Spring Data repositories, analyzes your application’s domain model and exposes hypermedia-driven HTTP resources for aggregates contained in the model.</a:t>
            </a:r>
          </a:p>
          <a:p>
            <a:r>
              <a:rPr lang="en-US" sz="2800" dirty="0"/>
              <a:t>Features</a:t>
            </a:r>
          </a:p>
          <a:p>
            <a:pPr lvl="1"/>
            <a:r>
              <a:rPr lang="en-US" sz="2800" strike="sngStrike" dirty="0"/>
              <a:t>Exposes a discoverable REST API for your domain model using HAL as media type.</a:t>
            </a:r>
          </a:p>
          <a:p>
            <a:pPr lvl="1"/>
            <a:r>
              <a:rPr lang="en-US" sz="2800" dirty="0"/>
              <a:t>Exposes collection, item and association resources representing your model.</a:t>
            </a:r>
          </a:p>
          <a:p>
            <a:pPr lvl="1"/>
            <a:r>
              <a:rPr lang="en-US" sz="2800" dirty="0"/>
              <a:t>Supports pagination via navigational </a:t>
            </a:r>
            <a:r>
              <a:rPr lang="en-US" sz="2800" dirty="0" smtClean="0"/>
              <a:t>links</a:t>
            </a:r>
            <a:endParaRPr lang="en-US" sz="2800" dirty="0"/>
          </a:p>
          <a:p>
            <a:pPr lvl="1"/>
            <a:r>
              <a:rPr lang="en-US" sz="2800" dirty="0"/>
              <a:t>Allows to dynamically filter collection resources.</a:t>
            </a:r>
          </a:p>
          <a:p>
            <a:pPr lvl="1"/>
            <a:r>
              <a:rPr lang="en-US" sz="2800" dirty="0"/>
              <a:t>Exposes dedicated search resources for query methods defined in your repositories.</a:t>
            </a:r>
          </a:p>
          <a:p>
            <a:pPr lvl="1"/>
            <a:r>
              <a:rPr lang="en-US" sz="2800" dirty="0"/>
              <a:t>Allows to hook into the handling of REST requests by handling Spring </a:t>
            </a:r>
            <a:r>
              <a:rPr lang="en-US" sz="2800" dirty="0" err="1"/>
              <a:t>ApplicationEvents</a:t>
            </a:r>
            <a:r>
              <a:rPr lang="en-US" sz="2800" dirty="0"/>
              <a:t>.</a:t>
            </a:r>
          </a:p>
          <a:p>
            <a:pPr lvl="1"/>
            <a:r>
              <a:rPr lang="en-US" sz="2800" dirty="0"/>
              <a:t>Exposes metadata about the model discovered as ALPS and JSON Schema.</a:t>
            </a:r>
          </a:p>
          <a:p>
            <a:pPr lvl="1"/>
            <a:r>
              <a:rPr lang="en-US" sz="2800" dirty="0"/>
              <a:t>Allows to define client specific representations through projections.</a:t>
            </a:r>
          </a:p>
          <a:p>
            <a:pPr lvl="1"/>
            <a:r>
              <a:rPr lang="en-US" sz="2800" strike="sngStrike" dirty="0"/>
              <a:t>Ships a customized variant of the HAL Browser to leverage the exposed metadata.</a:t>
            </a:r>
          </a:p>
          <a:p>
            <a:pPr lvl="1"/>
            <a:r>
              <a:rPr lang="en-US" sz="2800" strike="sngStrike" dirty="0"/>
              <a:t>Currently supports JPA, </a:t>
            </a:r>
            <a:r>
              <a:rPr lang="en-US" sz="2800" strike="sngStrike" dirty="0" err="1"/>
              <a:t>MongoDB</a:t>
            </a:r>
            <a:r>
              <a:rPr lang="en-US" sz="2800" strike="sngStrike" dirty="0"/>
              <a:t>, Neo4j, </a:t>
            </a:r>
            <a:r>
              <a:rPr lang="en-US" sz="2800" strike="sngStrike" dirty="0" err="1"/>
              <a:t>Solr</a:t>
            </a:r>
            <a:r>
              <a:rPr lang="en-US" sz="2800" strike="sngStrike" dirty="0"/>
              <a:t>, Cassandra, </a:t>
            </a:r>
            <a:r>
              <a:rPr lang="en-US" sz="2800" strike="sngStrike" dirty="0" err="1"/>
              <a:t>Gemfire</a:t>
            </a:r>
            <a:r>
              <a:rPr lang="en-US" sz="2800" strike="sngStrike" dirty="0"/>
              <a:t>.</a:t>
            </a:r>
          </a:p>
          <a:p>
            <a:pPr lvl="1"/>
            <a:r>
              <a:rPr lang="en-US" sz="2800" strike="sngStrike" dirty="0"/>
              <a:t>Allows advanced customizations of the default resources exposed.</a:t>
            </a:r>
          </a:p>
          <a:p>
            <a:pPr eaLnBrk="1" fontAlgn="t" hangingPunct="1"/>
            <a:endParaRPr lang="it-IT" dirty="0"/>
          </a:p>
        </p:txBody>
      </p:sp>
    </p:spTree>
    <p:extLst>
      <p:ext uri="{BB962C8B-B14F-4D97-AF65-F5344CB8AC3E}">
        <p14:creationId xmlns:p14="http://schemas.microsoft.com/office/powerpoint/2010/main" val="2671883889"/>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it-IT" dirty="0" smtClean="0"/>
              <a:t>Spring Data </a:t>
            </a:r>
            <a:r>
              <a:rPr lang="it-IT" dirty="0" err="1" smtClean="0"/>
              <a:t>Mongo</a:t>
            </a:r>
            <a:r>
              <a:rPr lang="it-IT" dirty="0" smtClean="0"/>
              <a:t> DB</a:t>
            </a:r>
          </a:p>
          <a:p>
            <a:r>
              <a:rPr lang="it-IT" sz="1400" dirty="0" smtClean="0"/>
              <a:t>The </a:t>
            </a:r>
            <a:r>
              <a:rPr lang="it-IT" sz="1400" dirty="0"/>
              <a:t>Spring Data </a:t>
            </a:r>
            <a:r>
              <a:rPr lang="it-IT" sz="1400" dirty="0" err="1"/>
              <a:t>MongoDB</a:t>
            </a:r>
            <a:r>
              <a:rPr lang="it-IT" sz="1400" dirty="0"/>
              <a:t> </a:t>
            </a:r>
            <a:r>
              <a:rPr lang="it-IT" sz="1400" dirty="0" err="1"/>
              <a:t>project</a:t>
            </a:r>
            <a:r>
              <a:rPr lang="it-IT" sz="1400" dirty="0"/>
              <a:t> </a:t>
            </a:r>
            <a:r>
              <a:rPr lang="it-IT" sz="1400" dirty="0" err="1"/>
              <a:t>provides</a:t>
            </a:r>
            <a:r>
              <a:rPr lang="it-IT" sz="1400" dirty="0"/>
              <a:t> </a:t>
            </a:r>
            <a:r>
              <a:rPr lang="it-IT" sz="1400" dirty="0" err="1"/>
              <a:t>integration</a:t>
            </a:r>
            <a:r>
              <a:rPr lang="it-IT" sz="1400" dirty="0"/>
              <a:t> with the </a:t>
            </a:r>
            <a:r>
              <a:rPr lang="it-IT" sz="1400" dirty="0" err="1"/>
              <a:t>MongoDB</a:t>
            </a:r>
            <a:r>
              <a:rPr lang="it-IT" sz="1400" dirty="0"/>
              <a:t> </a:t>
            </a:r>
            <a:r>
              <a:rPr lang="it-IT" sz="1400" dirty="0" err="1"/>
              <a:t>document</a:t>
            </a:r>
            <a:r>
              <a:rPr lang="it-IT" sz="1400" dirty="0"/>
              <a:t> database. </a:t>
            </a:r>
            <a:endParaRPr lang="it-IT" sz="1400" dirty="0" smtClean="0"/>
          </a:p>
          <a:p>
            <a:r>
              <a:rPr lang="it-IT" sz="1400" dirty="0" smtClean="0"/>
              <a:t>POJO </a:t>
            </a:r>
            <a:r>
              <a:rPr lang="it-IT" sz="1400" dirty="0" err="1"/>
              <a:t>centric</a:t>
            </a:r>
            <a:r>
              <a:rPr lang="it-IT" sz="1400" dirty="0"/>
              <a:t> model for </a:t>
            </a:r>
            <a:r>
              <a:rPr lang="it-IT" sz="1400" dirty="0" err="1"/>
              <a:t>interacting</a:t>
            </a:r>
            <a:r>
              <a:rPr lang="it-IT" sz="1400" dirty="0"/>
              <a:t> with a </a:t>
            </a:r>
            <a:r>
              <a:rPr lang="it-IT" sz="1400" dirty="0" err="1"/>
              <a:t>MongoDB</a:t>
            </a:r>
            <a:r>
              <a:rPr lang="it-IT" sz="1400" dirty="0"/>
              <a:t> </a:t>
            </a:r>
            <a:r>
              <a:rPr lang="it-IT" sz="1400" dirty="0" err="1"/>
              <a:t>DBCollection</a:t>
            </a:r>
            <a:r>
              <a:rPr lang="it-IT" sz="1400" dirty="0"/>
              <a:t> and </a:t>
            </a:r>
          </a:p>
          <a:p>
            <a:r>
              <a:rPr lang="it-IT" sz="1400" dirty="0" err="1" smtClean="0"/>
              <a:t>easily</a:t>
            </a:r>
            <a:r>
              <a:rPr lang="it-IT" sz="1400" dirty="0" smtClean="0"/>
              <a:t> </a:t>
            </a:r>
            <a:r>
              <a:rPr lang="it-IT" sz="1400" dirty="0" err="1"/>
              <a:t>writing</a:t>
            </a:r>
            <a:r>
              <a:rPr lang="it-IT" sz="1400" dirty="0"/>
              <a:t> a Repository style data </a:t>
            </a:r>
            <a:r>
              <a:rPr lang="it-IT" sz="1400" dirty="0" err="1"/>
              <a:t>access</a:t>
            </a:r>
            <a:r>
              <a:rPr lang="it-IT" sz="1400" dirty="0"/>
              <a:t> </a:t>
            </a:r>
            <a:r>
              <a:rPr lang="it-IT" sz="1400" dirty="0" err="1"/>
              <a:t>layer</a:t>
            </a:r>
            <a:r>
              <a:rPr lang="it-IT" sz="1400" dirty="0"/>
              <a:t>.</a:t>
            </a:r>
          </a:p>
          <a:p>
            <a:r>
              <a:rPr lang="it-IT" sz="1400" dirty="0" err="1" smtClean="0"/>
              <a:t>Features</a:t>
            </a:r>
            <a:endParaRPr lang="it-IT" sz="1400" dirty="0" smtClean="0"/>
          </a:p>
          <a:p>
            <a:pPr marL="0" indent="0">
              <a:buNone/>
            </a:pPr>
            <a:r>
              <a:rPr lang="it-IT" sz="1400" dirty="0" smtClean="0"/>
              <a:t>Spring </a:t>
            </a:r>
            <a:r>
              <a:rPr lang="it-IT" sz="1400" dirty="0"/>
              <a:t>configuration </a:t>
            </a:r>
            <a:r>
              <a:rPr lang="it-IT" sz="1400" dirty="0" err="1"/>
              <a:t>support</a:t>
            </a:r>
            <a:r>
              <a:rPr lang="it-IT" sz="1400" dirty="0"/>
              <a:t> </a:t>
            </a:r>
            <a:r>
              <a:rPr lang="it-IT" sz="1400" dirty="0" err="1"/>
              <a:t>using</a:t>
            </a:r>
            <a:r>
              <a:rPr lang="it-IT" sz="1400" dirty="0"/>
              <a:t> Java </a:t>
            </a:r>
            <a:r>
              <a:rPr lang="it-IT" sz="1400" dirty="0" err="1"/>
              <a:t>based</a:t>
            </a:r>
            <a:r>
              <a:rPr lang="it-IT" sz="1400" dirty="0"/>
              <a:t> @Configuration </a:t>
            </a:r>
            <a:r>
              <a:rPr lang="it-IT" sz="1400" dirty="0" err="1"/>
              <a:t>classes</a:t>
            </a:r>
            <a:r>
              <a:rPr lang="it-IT" sz="1400" dirty="0"/>
              <a:t> or an XML </a:t>
            </a:r>
            <a:r>
              <a:rPr lang="it-IT" sz="1400" dirty="0" err="1"/>
              <a:t>namespace</a:t>
            </a:r>
            <a:r>
              <a:rPr lang="it-IT" sz="1400" dirty="0"/>
              <a:t> for a </a:t>
            </a:r>
            <a:r>
              <a:rPr lang="it-IT" sz="1400" dirty="0" err="1"/>
              <a:t>Mongo</a:t>
            </a:r>
            <a:r>
              <a:rPr lang="it-IT" sz="1400" dirty="0"/>
              <a:t> driver </a:t>
            </a:r>
            <a:r>
              <a:rPr lang="it-IT" sz="1400" dirty="0" err="1"/>
              <a:t>instance</a:t>
            </a:r>
            <a:r>
              <a:rPr lang="it-IT" sz="1400" dirty="0"/>
              <a:t> and replica sets.</a:t>
            </a:r>
          </a:p>
          <a:p>
            <a:pPr marL="0" indent="0">
              <a:buNone/>
            </a:pPr>
            <a:r>
              <a:rPr lang="it-IT" sz="1400" dirty="0" err="1"/>
              <a:t>MongoTemplate</a:t>
            </a:r>
            <a:r>
              <a:rPr lang="it-IT" sz="1400" dirty="0"/>
              <a:t> </a:t>
            </a:r>
            <a:r>
              <a:rPr lang="it-IT" sz="1400" dirty="0" err="1"/>
              <a:t>helper</a:t>
            </a:r>
            <a:r>
              <a:rPr lang="it-IT" sz="1400" dirty="0"/>
              <a:t> </a:t>
            </a:r>
            <a:r>
              <a:rPr lang="it-IT" sz="1400" dirty="0" err="1"/>
              <a:t>class</a:t>
            </a:r>
            <a:r>
              <a:rPr lang="it-IT" sz="1400" dirty="0"/>
              <a:t> </a:t>
            </a:r>
            <a:r>
              <a:rPr lang="it-IT" sz="1400" dirty="0" err="1"/>
              <a:t>that</a:t>
            </a:r>
            <a:r>
              <a:rPr lang="it-IT" sz="1400" dirty="0"/>
              <a:t> </a:t>
            </a:r>
            <a:r>
              <a:rPr lang="it-IT" sz="1400" dirty="0" err="1"/>
              <a:t>increases</a:t>
            </a:r>
            <a:r>
              <a:rPr lang="it-IT" sz="1400" dirty="0"/>
              <a:t> </a:t>
            </a:r>
            <a:r>
              <a:rPr lang="it-IT" sz="1400" dirty="0" err="1"/>
              <a:t>productivity</a:t>
            </a:r>
            <a:r>
              <a:rPr lang="it-IT" sz="1400" dirty="0"/>
              <a:t> </a:t>
            </a:r>
            <a:r>
              <a:rPr lang="it-IT" sz="1400" dirty="0" err="1"/>
              <a:t>performing</a:t>
            </a:r>
            <a:r>
              <a:rPr lang="it-IT" sz="1400" dirty="0"/>
              <a:t> common </a:t>
            </a:r>
            <a:r>
              <a:rPr lang="it-IT" sz="1400" dirty="0" err="1"/>
              <a:t>Mongo</a:t>
            </a:r>
            <a:r>
              <a:rPr lang="it-IT" sz="1400" dirty="0"/>
              <a:t> </a:t>
            </a:r>
            <a:r>
              <a:rPr lang="it-IT" sz="1400" dirty="0" err="1"/>
              <a:t>operations</a:t>
            </a:r>
            <a:r>
              <a:rPr lang="it-IT" sz="1400" dirty="0"/>
              <a:t>. </a:t>
            </a:r>
            <a:r>
              <a:rPr lang="it-IT" sz="1400" dirty="0" err="1"/>
              <a:t>Includes</a:t>
            </a:r>
            <a:r>
              <a:rPr lang="it-IT" sz="1400" dirty="0"/>
              <a:t> </a:t>
            </a:r>
            <a:r>
              <a:rPr lang="it-IT" sz="1400" dirty="0" err="1"/>
              <a:t>integrated</a:t>
            </a:r>
            <a:r>
              <a:rPr lang="it-IT" sz="1400" dirty="0"/>
              <a:t> </a:t>
            </a:r>
            <a:r>
              <a:rPr lang="it-IT" sz="1400" dirty="0" err="1"/>
              <a:t>object</a:t>
            </a:r>
            <a:r>
              <a:rPr lang="it-IT" sz="1400" dirty="0"/>
              <a:t> </a:t>
            </a:r>
            <a:r>
              <a:rPr lang="it-IT" sz="1400" dirty="0" err="1"/>
              <a:t>mapping</a:t>
            </a:r>
            <a:r>
              <a:rPr lang="it-IT" sz="1400" dirty="0"/>
              <a:t> </a:t>
            </a:r>
            <a:r>
              <a:rPr lang="it-IT" sz="1400" dirty="0" err="1"/>
              <a:t>between</a:t>
            </a:r>
            <a:r>
              <a:rPr lang="it-IT" sz="1400" dirty="0"/>
              <a:t> </a:t>
            </a:r>
            <a:r>
              <a:rPr lang="it-IT" sz="1400" dirty="0" err="1"/>
              <a:t>documents</a:t>
            </a:r>
            <a:r>
              <a:rPr lang="it-IT" sz="1400" dirty="0"/>
              <a:t> and </a:t>
            </a:r>
            <a:r>
              <a:rPr lang="it-IT" sz="1400" dirty="0" err="1"/>
              <a:t>POJOs</a:t>
            </a:r>
            <a:r>
              <a:rPr lang="it-IT" sz="1400" dirty="0"/>
              <a:t>.</a:t>
            </a:r>
          </a:p>
          <a:p>
            <a:pPr marL="0" indent="0">
              <a:buNone/>
            </a:pPr>
            <a:r>
              <a:rPr lang="it-IT" sz="1400" dirty="0" err="1"/>
              <a:t>Exception</a:t>
            </a:r>
            <a:r>
              <a:rPr lang="it-IT" sz="1400" dirty="0"/>
              <a:t> </a:t>
            </a:r>
            <a:r>
              <a:rPr lang="it-IT" sz="1400" dirty="0" err="1"/>
              <a:t>translation</a:t>
            </a:r>
            <a:r>
              <a:rPr lang="it-IT" sz="1400" dirty="0"/>
              <a:t> </a:t>
            </a:r>
            <a:r>
              <a:rPr lang="it-IT" sz="1400" dirty="0" err="1"/>
              <a:t>into</a:t>
            </a:r>
            <a:r>
              <a:rPr lang="it-IT" sz="1400" dirty="0"/>
              <a:t> </a:t>
            </a:r>
            <a:r>
              <a:rPr lang="it-IT" sz="1400" dirty="0" err="1"/>
              <a:t>Spring’s</a:t>
            </a:r>
            <a:r>
              <a:rPr lang="it-IT" sz="1400" dirty="0"/>
              <a:t> </a:t>
            </a:r>
            <a:r>
              <a:rPr lang="it-IT" sz="1400" dirty="0" err="1"/>
              <a:t>portable</a:t>
            </a:r>
            <a:r>
              <a:rPr lang="it-IT" sz="1400" dirty="0"/>
              <a:t> Data Access </a:t>
            </a:r>
            <a:r>
              <a:rPr lang="it-IT" sz="1400" dirty="0" err="1"/>
              <a:t>Exception</a:t>
            </a:r>
            <a:r>
              <a:rPr lang="it-IT" sz="1400" dirty="0"/>
              <a:t> </a:t>
            </a:r>
            <a:r>
              <a:rPr lang="it-IT" sz="1400" dirty="0" err="1"/>
              <a:t>hierarchy</a:t>
            </a:r>
            <a:endParaRPr lang="it-IT" sz="1400" dirty="0"/>
          </a:p>
          <a:p>
            <a:pPr marL="0" indent="0">
              <a:buNone/>
            </a:pPr>
            <a:r>
              <a:rPr lang="it-IT" sz="1400" dirty="0" err="1"/>
              <a:t>Feature</a:t>
            </a:r>
            <a:r>
              <a:rPr lang="it-IT" sz="1400" dirty="0"/>
              <a:t> </a:t>
            </a:r>
            <a:r>
              <a:rPr lang="it-IT" sz="1400" dirty="0" err="1"/>
              <a:t>Rich</a:t>
            </a:r>
            <a:r>
              <a:rPr lang="it-IT" sz="1400" dirty="0"/>
              <a:t> Object </a:t>
            </a:r>
            <a:r>
              <a:rPr lang="it-IT" sz="1400" dirty="0" err="1"/>
              <a:t>Mapping</a:t>
            </a:r>
            <a:r>
              <a:rPr lang="it-IT" sz="1400" dirty="0"/>
              <a:t> </a:t>
            </a:r>
            <a:r>
              <a:rPr lang="it-IT" sz="1400" dirty="0" err="1"/>
              <a:t>integrated</a:t>
            </a:r>
            <a:r>
              <a:rPr lang="it-IT" sz="1400" dirty="0"/>
              <a:t> with </a:t>
            </a:r>
            <a:r>
              <a:rPr lang="it-IT" sz="1400" dirty="0" err="1"/>
              <a:t>Spring’s</a:t>
            </a:r>
            <a:r>
              <a:rPr lang="it-IT" sz="1400" dirty="0"/>
              <a:t> Conversion Service</a:t>
            </a:r>
          </a:p>
          <a:p>
            <a:pPr marL="0" indent="0">
              <a:buNone/>
            </a:pPr>
            <a:r>
              <a:rPr lang="it-IT" sz="1400" dirty="0" err="1"/>
              <a:t>Annotation</a:t>
            </a:r>
            <a:r>
              <a:rPr lang="it-IT" sz="1400" dirty="0"/>
              <a:t> </a:t>
            </a:r>
            <a:r>
              <a:rPr lang="it-IT" sz="1400" dirty="0" err="1"/>
              <a:t>based</a:t>
            </a:r>
            <a:r>
              <a:rPr lang="it-IT" sz="1400" dirty="0"/>
              <a:t> </a:t>
            </a:r>
            <a:r>
              <a:rPr lang="it-IT" sz="1400" dirty="0" err="1"/>
              <a:t>mapping</a:t>
            </a:r>
            <a:r>
              <a:rPr lang="it-IT" sz="1400" dirty="0"/>
              <a:t> </a:t>
            </a:r>
            <a:r>
              <a:rPr lang="it-IT" sz="1400" dirty="0" err="1"/>
              <a:t>metadata</a:t>
            </a:r>
            <a:r>
              <a:rPr lang="it-IT" sz="1400" dirty="0"/>
              <a:t> </a:t>
            </a:r>
            <a:r>
              <a:rPr lang="it-IT" sz="1400" dirty="0" err="1"/>
              <a:t>but</a:t>
            </a:r>
            <a:r>
              <a:rPr lang="it-IT" sz="1400" dirty="0"/>
              <a:t> </a:t>
            </a:r>
            <a:r>
              <a:rPr lang="it-IT" sz="1400" dirty="0" err="1"/>
              <a:t>extensible</a:t>
            </a:r>
            <a:r>
              <a:rPr lang="it-IT" sz="1400" dirty="0"/>
              <a:t> to </a:t>
            </a:r>
            <a:r>
              <a:rPr lang="it-IT" sz="1400" dirty="0" err="1"/>
              <a:t>support</a:t>
            </a:r>
            <a:r>
              <a:rPr lang="it-IT" sz="1400" dirty="0"/>
              <a:t> </a:t>
            </a:r>
            <a:r>
              <a:rPr lang="it-IT" sz="1400" dirty="0" err="1"/>
              <a:t>other</a:t>
            </a:r>
            <a:r>
              <a:rPr lang="it-IT" sz="1400" dirty="0"/>
              <a:t> </a:t>
            </a:r>
            <a:r>
              <a:rPr lang="it-IT" sz="1400" dirty="0" err="1"/>
              <a:t>metadata</a:t>
            </a:r>
            <a:r>
              <a:rPr lang="it-IT" sz="1400" dirty="0"/>
              <a:t> formats</a:t>
            </a:r>
          </a:p>
          <a:p>
            <a:pPr marL="0" indent="0">
              <a:buNone/>
            </a:pPr>
            <a:r>
              <a:rPr lang="it-IT" sz="1400" dirty="0" err="1"/>
              <a:t>Persistence</a:t>
            </a:r>
            <a:r>
              <a:rPr lang="it-IT" sz="1400" dirty="0"/>
              <a:t> and </a:t>
            </a:r>
            <a:r>
              <a:rPr lang="it-IT" sz="1400" dirty="0" err="1"/>
              <a:t>mapping</a:t>
            </a:r>
            <a:r>
              <a:rPr lang="it-IT" sz="1400" dirty="0"/>
              <a:t> </a:t>
            </a:r>
            <a:r>
              <a:rPr lang="it-IT" sz="1400" dirty="0" err="1"/>
              <a:t>lifecycle</a:t>
            </a:r>
            <a:r>
              <a:rPr lang="it-IT" sz="1400" dirty="0"/>
              <a:t> </a:t>
            </a:r>
            <a:r>
              <a:rPr lang="it-IT" sz="1400" dirty="0" err="1"/>
              <a:t>events</a:t>
            </a:r>
            <a:endParaRPr lang="it-IT" sz="1400" dirty="0"/>
          </a:p>
          <a:p>
            <a:pPr marL="0" indent="0">
              <a:buNone/>
            </a:pPr>
            <a:r>
              <a:rPr lang="it-IT" sz="1400" dirty="0" err="1"/>
              <a:t>Low-level</a:t>
            </a:r>
            <a:r>
              <a:rPr lang="it-IT" sz="1400" dirty="0"/>
              <a:t> </a:t>
            </a:r>
            <a:r>
              <a:rPr lang="it-IT" sz="1400" dirty="0" err="1"/>
              <a:t>mapping</a:t>
            </a:r>
            <a:r>
              <a:rPr lang="it-IT" sz="1400" dirty="0"/>
              <a:t> </a:t>
            </a:r>
            <a:r>
              <a:rPr lang="it-IT" sz="1400" dirty="0" err="1"/>
              <a:t>using</a:t>
            </a:r>
            <a:r>
              <a:rPr lang="it-IT" sz="1400" dirty="0"/>
              <a:t> </a:t>
            </a:r>
            <a:r>
              <a:rPr lang="it-IT" sz="1400" dirty="0" err="1"/>
              <a:t>MongoReader</a:t>
            </a:r>
            <a:r>
              <a:rPr lang="it-IT" sz="1400" dirty="0"/>
              <a:t>/</a:t>
            </a:r>
            <a:r>
              <a:rPr lang="it-IT" sz="1400" dirty="0" err="1"/>
              <a:t>MongoWriter</a:t>
            </a:r>
            <a:r>
              <a:rPr lang="it-IT" sz="1400" dirty="0"/>
              <a:t> </a:t>
            </a:r>
            <a:r>
              <a:rPr lang="it-IT" sz="1400" dirty="0" err="1"/>
              <a:t>abstractions</a:t>
            </a:r>
            <a:endParaRPr lang="it-IT" sz="1400" dirty="0"/>
          </a:p>
          <a:p>
            <a:pPr marL="0" indent="0">
              <a:buNone/>
            </a:pPr>
            <a:r>
              <a:rPr lang="it-IT" sz="1400" dirty="0"/>
              <a:t>Java </a:t>
            </a:r>
            <a:r>
              <a:rPr lang="it-IT" sz="1400" dirty="0" err="1"/>
              <a:t>based</a:t>
            </a:r>
            <a:r>
              <a:rPr lang="it-IT" sz="1400" dirty="0"/>
              <a:t> Query, </a:t>
            </a:r>
            <a:r>
              <a:rPr lang="it-IT" sz="1400" dirty="0" err="1"/>
              <a:t>Criteria</a:t>
            </a:r>
            <a:r>
              <a:rPr lang="it-IT" sz="1400" dirty="0"/>
              <a:t>, and Update </a:t>
            </a:r>
            <a:r>
              <a:rPr lang="it-IT" sz="1400" dirty="0" err="1"/>
              <a:t>DSLs</a:t>
            </a:r>
            <a:endParaRPr lang="it-IT" sz="1400" dirty="0"/>
          </a:p>
          <a:p>
            <a:pPr marL="0" indent="0">
              <a:buNone/>
            </a:pPr>
            <a:r>
              <a:rPr lang="it-IT" sz="1400" dirty="0" err="1"/>
              <a:t>Automatic</a:t>
            </a:r>
            <a:r>
              <a:rPr lang="it-IT" sz="1400" dirty="0"/>
              <a:t> </a:t>
            </a:r>
            <a:r>
              <a:rPr lang="it-IT" sz="1400" dirty="0" err="1"/>
              <a:t>implementation</a:t>
            </a:r>
            <a:r>
              <a:rPr lang="it-IT" sz="1400" dirty="0"/>
              <a:t> of </a:t>
            </a:r>
            <a:r>
              <a:rPr lang="it-IT" sz="1400" dirty="0" err="1"/>
              <a:t>Repository</a:t>
            </a:r>
            <a:r>
              <a:rPr lang="it-IT" sz="1400" dirty="0"/>
              <a:t> </a:t>
            </a:r>
            <a:r>
              <a:rPr lang="it-IT" sz="1400" dirty="0" err="1"/>
              <a:t>interfaces</a:t>
            </a:r>
            <a:r>
              <a:rPr lang="it-IT" sz="1400" dirty="0"/>
              <a:t> </a:t>
            </a:r>
            <a:r>
              <a:rPr lang="it-IT" sz="1400" dirty="0" err="1"/>
              <a:t>including</a:t>
            </a:r>
            <a:r>
              <a:rPr lang="it-IT" sz="1400" dirty="0"/>
              <a:t> </a:t>
            </a:r>
            <a:r>
              <a:rPr lang="it-IT" sz="1400" dirty="0" err="1"/>
              <a:t>support</a:t>
            </a:r>
            <a:r>
              <a:rPr lang="it-IT" sz="1400" dirty="0"/>
              <a:t> for custom </a:t>
            </a:r>
            <a:r>
              <a:rPr lang="it-IT" sz="1400" dirty="0" err="1"/>
              <a:t>finder</a:t>
            </a:r>
            <a:r>
              <a:rPr lang="it-IT" sz="1400" dirty="0"/>
              <a:t> </a:t>
            </a:r>
            <a:r>
              <a:rPr lang="it-IT" sz="1400" dirty="0" err="1"/>
              <a:t>methods</a:t>
            </a:r>
            <a:r>
              <a:rPr lang="it-IT" sz="1400" dirty="0"/>
              <a:t>.</a:t>
            </a:r>
          </a:p>
          <a:p>
            <a:pPr marL="0" indent="0">
              <a:buNone/>
            </a:pPr>
            <a:r>
              <a:rPr lang="it-IT" sz="1400" dirty="0" err="1"/>
              <a:t>QueryDSL</a:t>
            </a:r>
            <a:r>
              <a:rPr lang="it-IT" sz="1400" dirty="0"/>
              <a:t> </a:t>
            </a:r>
            <a:r>
              <a:rPr lang="it-IT" sz="1400" dirty="0" err="1"/>
              <a:t>integration</a:t>
            </a:r>
            <a:r>
              <a:rPr lang="it-IT" sz="1400" dirty="0"/>
              <a:t> to </a:t>
            </a:r>
            <a:r>
              <a:rPr lang="it-IT" sz="1400" dirty="0" err="1"/>
              <a:t>support</a:t>
            </a:r>
            <a:r>
              <a:rPr lang="it-IT" sz="1400" dirty="0"/>
              <a:t> </a:t>
            </a:r>
            <a:r>
              <a:rPr lang="it-IT" sz="1400" dirty="0" err="1"/>
              <a:t>type-safe</a:t>
            </a:r>
            <a:r>
              <a:rPr lang="it-IT" sz="1400" dirty="0"/>
              <a:t> </a:t>
            </a:r>
            <a:r>
              <a:rPr lang="it-IT" sz="1400" dirty="0" err="1"/>
              <a:t>queries</a:t>
            </a:r>
            <a:r>
              <a:rPr lang="it-IT" sz="1400" dirty="0"/>
              <a:t>.</a:t>
            </a:r>
          </a:p>
          <a:p>
            <a:pPr marL="0" indent="0">
              <a:buNone/>
            </a:pPr>
            <a:r>
              <a:rPr lang="it-IT" sz="1400" dirty="0"/>
              <a:t>Cross-</a:t>
            </a:r>
            <a:r>
              <a:rPr lang="it-IT" sz="1400" dirty="0" err="1"/>
              <a:t>store</a:t>
            </a:r>
            <a:r>
              <a:rPr lang="it-IT" sz="1400" dirty="0"/>
              <a:t> </a:t>
            </a:r>
            <a:r>
              <a:rPr lang="it-IT" sz="1400" dirty="0" err="1"/>
              <a:t>persistance</a:t>
            </a:r>
            <a:r>
              <a:rPr lang="it-IT" sz="1400" dirty="0"/>
              <a:t> - </a:t>
            </a:r>
            <a:r>
              <a:rPr lang="it-IT" sz="1400" dirty="0" err="1"/>
              <a:t>support</a:t>
            </a:r>
            <a:r>
              <a:rPr lang="it-IT" sz="1400" dirty="0"/>
              <a:t> for JPA </a:t>
            </a:r>
            <a:r>
              <a:rPr lang="it-IT" sz="1400" dirty="0" err="1"/>
              <a:t>Entities</a:t>
            </a:r>
            <a:r>
              <a:rPr lang="it-IT" sz="1400" dirty="0"/>
              <a:t> with </a:t>
            </a:r>
            <a:r>
              <a:rPr lang="it-IT" sz="1400" dirty="0" err="1"/>
              <a:t>fields</a:t>
            </a:r>
            <a:r>
              <a:rPr lang="it-IT" sz="1400" dirty="0"/>
              <a:t> </a:t>
            </a:r>
            <a:r>
              <a:rPr lang="it-IT" sz="1400" dirty="0" err="1"/>
              <a:t>transparently</a:t>
            </a:r>
            <a:r>
              <a:rPr lang="it-IT" sz="1400" dirty="0"/>
              <a:t> </a:t>
            </a:r>
            <a:r>
              <a:rPr lang="it-IT" sz="1400" dirty="0" err="1"/>
              <a:t>persisted</a:t>
            </a:r>
            <a:r>
              <a:rPr lang="it-IT" sz="1400" dirty="0"/>
              <a:t>/</a:t>
            </a:r>
            <a:r>
              <a:rPr lang="it-IT" sz="1400" dirty="0" err="1"/>
              <a:t>retrieved</a:t>
            </a:r>
            <a:r>
              <a:rPr lang="it-IT" sz="1400" dirty="0"/>
              <a:t> </a:t>
            </a:r>
            <a:r>
              <a:rPr lang="it-IT" sz="1400" dirty="0" err="1"/>
              <a:t>using</a:t>
            </a:r>
            <a:r>
              <a:rPr lang="it-IT" sz="1400" dirty="0"/>
              <a:t> </a:t>
            </a:r>
            <a:r>
              <a:rPr lang="it-IT" sz="1400" dirty="0" err="1"/>
              <a:t>MongoDB</a:t>
            </a:r>
            <a:endParaRPr lang="it-IT" sz="1400" dirty="0"/>
          </a:p>
          <a:p>
            <a:pPr marL="0" indent="0">
              <a:buNone/>
            </a:pPr>
            <a:r>
              <a:rPr lang="it-IT" sz="1400" dirty="0"/>
              <a:t>Log4j log appender</a:t>
            </a:r>
          </a:p>
          <a:p>
            <a:pPr marL="0" indent="0">
              <a:buNone/>
            </a:pPr>
            <a:r>
              <a:rPr lang="it-IT" sz="1400" dirty="0" err="1"/>
              <a:t>GeoSpatial</a:t>
            </a:r>
            <a:r>
              <a:rPr lang="it-IT" sz="1400" dirty="0"/>
              <a:t> </a:t>
            </a:r>
            <a:r>
              <a:rPr lang="it-IT" sz="1400" dirty="0" err="1"/>
              <a:t>integration</a:t>
            </a:r>
            <a:endParaRPr lang="it-IT" sz="1400" dirty="0"/>
          </a:p>
          <a:p>
            <a:pPr marL="0" indent="0">
              <a:buNone/>
            </a:pPr>
            <a:r>
              <a:rPr lang="it-IT" sz="1400" dirty="0" err="1"/>
              <a:t>Map</a:t>
            </a:r>
            <a:r>
              <a:rPr lang="it-IT" sz="1400" dirty="0"/>
              <a:t>-Reduce </a:t>
            </a:r>
            <a:r>
              <a:rPr lang="it-IT" sz="1400" dirty="0" err="1"/>
              <a:t>integration</a:t>
            </a:r>
            <a:endParaRPr lang="it-IT" sz="1400" dirty="0"/>
          </a:p>
          <a:p>
            <a:pPr marL="0" indent="0">
              <a:buNone/>
            </a:pPr>
            <a:r>
              <a:rPr lang="it-IT" sz="1400" dirty="0"/>
              <a:t>JMX </a:t>
            </a:r>
            <a:r>
              <a:rPr lang="it-IT" sz="1400" dirty="0" err="1"/>
              <a:t>administration</a:t>
            </a:r>
            <a:r>
              <a:rPr lang="it-IT" sz="1400" dirty="0"/>
              <a:t> and </a:t>
            </a:r>
            <a:r>
              <a:rPr lang="it-IT" sz="1400" dirty="0" err="1"/>
              <a:t>monitoring</a:t>
            </a:r>
            <a:endParaRPr lang="it-IT" sz="1400" dirty="0"/>
          </a:p>
          <a:p>
            <a:pPr marL="0" indent="0">
              <a:buNone/>
            </a:pPr>
            <a:r>
              <a:rPr lang="it-IT" sz="1400" dirty="0"/>
              <a:t>CDI </a:t>
            </a:r>
            <a:r>
              <a:rPr lang="it-IT" sz="1400" dirty="0" err="1"/>
              <a:t>support</a:t>
            </a:r>
            <a:r>
              <a:rPr lang="it-IT" sz="1400" dirty="0"/>
              <a:t> for </a:t>
            </a:r>
            <a:r>
              <a:rPr lang="it-IT" sz="1400" dirty="0" err="1"/>
              <a:t>repositories</a:t>
            </a:r>
            <a:endParaRPr lang="it-IT" sz="1400" dirty="0"/>
          </a:p>
          <a:p>
            <a:pPr marL="0" indent="0">
              <a:buNone/>
            </a:pPr>
            <a:r>
              <a:rPr lang="it-IT" sz="1400" dirty="0" err="1"/>
              <a:t>GridFS</a:t>
            </a:r>
            <a:r>
              <a:rPr lang="it-IT" sz="1400" dirty="0"/>
              <a:t> </a:t>
            </a:r>
            <a:r>
              <a:rPr lang="it-IT" sz="1400" dirty="0" err="1"/>
              <a:t>support</a:t>
            </a:r>
            <a:endParaRPr lang="it-IT" sz="14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it-IT" dirty="0" smtClean="0"/>
              <a:t>Spring </a:t>
            </a:r>
            <a:r>
              <a:rPr lang="it-IT" dirty="0" err="1" smtClean="0"/>
              <a:t>Cloud</a:t>
            </a:r>
            <a:endParaRPr lang="it-IT" dirty="0" smtClean="0"/>
          </a:p>
          <a:p>
            <a:pPr eaLnBrk="1" fontAlgn="t" hangingPunct="1"/>
            <a:r>
              <a:rPr lang="en-US" sz="3200" dirty="0"/>
              <a:t>Spring cloud  </a:t>
            </a:r>
            <a:r>
              <a:rPr lang="en-US" sz="3200" dirty="0" smtClean="0"/>
              <a:t>has been build </a:t>
            </a:r>
            <a:r>
              <a:rPr lang="en-US" sz="3200" dirty="0"/>
              <a:t>on top of spring boot to support development of </a:t>
            </a:r>
            <a:r>
              <a:rPr lang="en-US" sz="3200" dirty="0" smtClean="0"/>
              <a:t>microservices  </a:t>
            </a:r>
            <a:endParaRPr lang="en-US" sz="3200" dirty="0"/>
          </a:p>
          <a:p>
            <a:pPr eaLnBrk="1" fontAlgn="t" hangingPunct="1"/>
            <a:r>
              <a:rPr lang="en-US" sz="3200" dirty="0" smtClean="0"/>
              <a:t>Provides </a:t>
            </a:r>
            <a:r>
              <a:rPr lang="en-US" sz="3200" dirty="0"/>
              <a:t>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endParaRPr lang="en-US" sz="3200" dirty="0" smtClean="0"/>
          </a:p>
          <a:p>
            <a:pPr eaLnBrk="1" fontAlgn="t" hangingPunct="1"/>
            <a:r>
              <a:rPr lang="en-US" sz="3200" dirty="0" smtClean="0"/>
              <a:t>Spring </a:t>
            </a:r>
            <a:r>
              <a:rPr lang="en-US" sz="3200" dirty="0"/>
              <a:t>Cloud </a:t>
            </a:r>
            <a:r>
              <a:rPr lang="en-US" sz="3200" dirty="0" smtClean="0"/>
              <a:t>enable to stand </a:t>
            </a:r>
            <a:r>
              <a:rPr lang="en-US" sz="3200" dirty="0"/>
              <a:t>up services and applications that implement </a:t>
            </a:r>
            <a:r>
              <a:rPr lang="en-US" sz="3200" dirty="0" smtClean="0"/>
              <a:t>the following patterns: </a:t>
            </a:r>
          </a:p>
          <a:p>
            <a:pPr lvl="1"/>
            <a:r>
              <a:rPr lang="en-US" sz="2800" dirty="0"/>
              <a:t>Service registration and discovery</a:t>
            </a:r>
          </a:p>
          <a:p>
            <a:pPr lvl="1"/>
            <a:r>
              <a:rPr lang="en-US" sz="2800" dirty="0"/>
              <a:t>Routing</a:t>
            </a:r>
          </a:p>
          <a:p>
            <a:pPr lvl="1"/>
            <a:r>
              <a:rPr lang="en-US" sz="2800" dirty="0"/>
              <a:t>Service-to-service calls</a:t>
            </a:r>
          </a:p>
          <a:p>
            <a:pPr lvl="1"/>
            <a:r>
              <a:rPr lang="en-US" sz="2800" dirty="0"/>
              <a:t>Load balancing</a:t>
            </a:r>
          </a:p>
          <a:p>
            <a:pPr lvl="1"/>
            <a:r>
              <a:rPr lang="en-US" sz="2800" dirty="0"/>
              <a:t>Circuit Breakers</a:t>
            </a:r>
          </a:p>
          <a:p>
            <a:pPr lvl="1"/>
            <a:r>
              <a:rPr lang="en-US" sz="2800" dirty="0"/>
              <a:t>Distributed </a:t>
            </a:r>
            <a:r>
              <a:rPr lang="en-US" sz="2800" dirty="0" smtClean="0"/>
              <a:t>messaging</a:t>
            </a:r>
            <a:endParaRPr lang="en-US" sz="3200" dirty="0" smtClean="0"/>
          </a:p>
          <a:p>
            <a:pPr eaLnBrk="1" fontAlgn="t" hangingPunct="1"/>
            <a:r>
              <a:rPr lang="en-US" sz="3200" dirty="0" smtClean="0"/>
              <a:t>Services </a:t>
            </a:r>
            <a:r>
              <a:rPr lang="en-US" sz="3200" dirty="0"/>
              <a:t>and applications </a:t>
            </a:r>
            <a:r>
              <a:rPr lang="en-US" sz="3200" dirty="0" smtClean="0"/>
              <a:t>Spring Cloud </a:t>
            </a:r>
            <a:r>
              <a:rPr lang="en-US" sz="3200" dirty="0"/>
              <a:t>based will work well in any distributed environment, including the developer's own laptop, bare metal data </a:t>
            </a:r>
            <a:r>
              <a:rPr lang="en-US" sz="3200" dirty="0" err="1"/>
              <a:t>centres</a:t>
            </a:r>
            <a:r>
              <a:rPr lang="en-US" sz="3200" dirty="0"/>
              <a:t>, and managed platforms such as Cloud Foundry.</a:t>
            </a:r>
          </a:p>
          <a:p>
            <a:pPr marL="0" indent="0">
              <a:buNone/>
            </a:pPr>
            <a:r>
              <a:rPr lang="en-US" dirty="0" smtClean="0"/>
              <a:t> </a:t>
            </a:r>
            <a:endParaRPr lang="en-US" dirty="0"/>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it-IT" dirty="0" err="1" smtClean="0"/>
              <a:t>Netflix</a:t>
            </a:r>
            <a:r>
              <a:rPr lang="it-IT" dirty="0" smtClean="0"/>
              <a:t> Eureka</a:t>
            </a:r>
          </a:p>
          <a:p>
            <a:pPr eaLnBrk="1" fontAlgn="t" hangingPunct="1"/>
            <a:r>
              <a:rPr lang="en-US" sz="3200" dirty="0" smtClean="0"/>
              <a:t>“</a:t>
            </a:r>
            <a:r>
              <a:rPr lang="en-US" sz="3200" b="1" dirty="0" smtClean="0"/>
              <a:t>Eureka server</a:t>
            </a:r>
            <a:r>
              <a:rPr lang="en-US" sz="3200" dirty="0" smtClean="0"/>
              <a:t>” is </a:t>
            </a:r>
            <a:r>
              <a:rPr lang="en-US" sz="3200" dirty="0"/>
              <a:t>a REST (Representational State Transfer) based service </a:t>
            </a:r>
            <a:r>
              <a:rPr lang="en-US" sz="3200" dirty="0" smtClean="0"/>
              <a:t>for </a:t>
            </a:r>
            <a:r>
              <a:rPr lang="en-US" sz="3200" dirty="0"/>
              <a:t>locating services </a:t>
            </a:r>
            <a:r>
              <a:rPr lang="en-US" sz="3200" dirty="0" smtClean="0"/>
              <a:t>with the </a:t>
            </a:r>
            <a:r>
              <a:rPr lang="en-US" sz="3200" dirty="0"/>
              <a:t>purpose of load balancing and failover of middle-tier servers. </a:t>
            </a:r>
            <a:endParaRPr lang="en-US" sz="3200" dirty="0" smtClean="0"/>
          </a:p>
          <a:p>
            <a:pPr eaLnBrk="1" fontAlgn="t" hangingPunct="1"/>
            <a:r>
              <a:rPr lang="en-US" sz="3200" dirty="0" smtClean="0"/>
              <a:t>Eureka comes </a:t>
            </a:r>
            <a:r>
              <a:rPr lang="en-US" sz="3200" dirty="0"/>
              <a:t>with a Java-based client component</a:t>
            </a:r>
            <a:r>
              <a:rPr lang="en-US" sz="3200" dirty="0" smtClean="0"/>
              <a:t>, the “</a:t>
            </a:r>
            <a:r>
              <a:rPr lang="en-US" sz="3200" b="1" dirty="0" smtClean="0"/>
              <a:t>Eureka Client”</a:t>
            </a:r>
            <a:r>
              <a:rPr lang="en-US" sz="3200" dirty="0" smtClean="0"/>
              <a:t>, </a:t>
            </a:r>
            <a:r>
              <a:rPr lang="en-US" sz="3200" dirty="0"/>
              <a:t>which </a:t>
            </a:r>
            <a:r>
              <a:rPr lang="en-US" sz="3200" dirty="0" smtClean="0"/>
              <a:t>interact with the Eureka server, and has </a:t>
            </a:r>
            <a:r>
              <a:rPr lang="en-US" sz="3200" dirty="0"/>
              <a:t>a built-in load balancer that </a:t>
            </a:r>
            <a:r>
              <a:rPr lang="en-US" sz="3200" dirty="0" smtClean="0"/>
              <a:t>achieve basic </a:t>
            </a:r>
            <a:r>
              <a:rPr lang="en-US" sz="3200" dirty="0"/>
              <a:t>round-robin load balancing. </a:t>
            </a:r>
            <a:endParaRPr lang="en-US" sz="3200" dirty="0" smtClean="0"/>
          </a:p>
          <a:p>
            <a:r>
              <a:rPr lang="en-US" sz="3200" dirty="0" smtClean="0"/>
              <a:t>Services</a:t>
            </a:r>
            <a:r>
              <a:rPr lang="en-US" sz="3200" dirty="0"/>
              <a:t> register with Eureka and then send heartbeats to renew their leases every 30 seconds. If the client cannot renew the lease for a few times, it is taken out of the server registry in about 90 seconds. </a:t>
            </a:r>
            <a:endParaRPr lang="en-US" sz="3200" dirty="0" smtClean="0"/>
          </a:p>
          <a:p>
            <a:r>
              <a:rPr lang="en-US" sz="3200" dirty="0" smtClean="0"/>
              <a:t>The </a:t>
            </a:r>
            <a:r>
              <a:rPr lang="en-US" sz="3200" dirty="0"/>
              <a:t>registration information and the renewals are replicated to all the eureka nodes in the cluster. </a:t>
            </a:r>
            <a:endParaRPr lang="en-US" sz="3200" dirty="0" smtClean="0"/>
          </a:p>
          <a:p>
            <a:r>
              <a:rPr lang="en-US" sz="3200" dirty="0" smtClean="0"/>
              <a:t>The </a:t>
            </a:r>
            <a:r>
              <a:rPr lang="en-US" sz="3200" dirty="0"/>
              <a:t>clients </a:t>
            </a:r>
            <a:r>
              <a:rPr lang="en-US" sz="3200" dirty="0" smtClean="0"/>
              <a:t>(from </a:t>
            </a:r>
            <a:r>
              <a:rPr lang="en-US" sz="3200" dirty="0"/>
              <a:t>any </a:t>
            </a:r>
            <a:r>
              <a:rPr lang="en-US" sz="3200" dirty="0" smtClean="0"/>
              <a:t>zone) </a:t>
            </a:r>
            <a:r>
              <a:rPr lang="en-US" sz="3200" dirty="0"/>
              <a:t>can look up the </a:t>
            </a:r>
            <a:r>
              <a:rPr lang="en-US" sz="3200" b="1" dirty="0"/>
              <a:t>registry</a:t>
            </a:r>
            <a:r>
              <a:rPr lang="en-US" sz="3200" dirty="0"/>
              <a:t> information (happens every 30 seconds) to locate their services (which could be in any zone) and make remote calls</a:t>
            </a:r>
            <a:r>
              <a:rPr lang="en-US" sz="3200" dirty="0" smtClean="0"/>
              <a:t>.</a:t>
            </a:r>
            <a:endParaRPr lang="it-IT" sz="3200"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it-IT" dirty="0" err="1" smtClean="0"/>
              <a:t>Netflix</a:t>
            </a:r>
            <a:r>
              <a:rPr lang="it-IT" dirty="0" smtClean="0"/>
              <a:t> </a:t>
            </a:r>
            <a:r>
              <a:rPr lang="it-IT" dirty="0" err="1" smtClean="0"/>
              <a:t>Ribbon</a:t>
            </a:r>
            <a:endParaRPr lang="it-IT" dirty="0" smtClean="0"/>
          </a:p>
          <a:p>
            <a:r>
              <a:rPr lang="en-US" sz="2800" dirty="0" smtClean="0"/>
              <a:t>Ribbon </a:t>
            </a:r>
            <a:r>
              <a:rPr lang="en-US" sz="2800" dirty="0"/>
              <a:t>provides software load balancers to communicate with cluster of </a:t>
            </a:r>
            <a:r>
              <a:rPr lang="en-US" sz="2800" dirty="0" smtClean="0"/>
              <a:t>servers, providing </a:t>
            </a:r>
            <a:r>
              <a:rPr lang="en-US" sz="2800" dirty="0"/>
              <a:t>the following basic functionalities:</a:t>
            </a:r>
          </a:p>
          <a:p>
            <a:pPr lvl="1"/>
            <a:r>
              <a:rPr lang="en-US" sz="2800" strike="sngStrike" dirty="0"/>
              <a:t>Supply the public DNS name or IP of individual servers to communication client</a:t>
            </a:r>
          </a:p>
          <a:p>
            <a:pPr lvl="1"/>
            <a:r>
              <a:rPr lang="en-US" sz="2800" dirty="0"/>
              <a:t>Rotate among a list of servers according to certain logic</a:t>
            </a:r>
          </a:p>
          <a:p>
            <a:r>
              <a:rPr lang="en-US" sz="2800" dirty="0"/>
              <a:t>Certain load balancers can also provide advanced features like</a:t>
            </a:r>
          </a:p>
          <a:p>
            <a:pPr lvl="1"/>
            <a:r>
              <a:rPr lang="en-US" sz="2800" dirty="0"/>
              <a:t>Establishing affinity between clients and servers by dividing them into zones (like racks in a data center) and favor servers in the same zone to reduce latency</a:t>
            </a:r>
          </a:p>
          <a:p>
            <a:pPr lvl="1"/>
            <a:r>
              <a:rPr lang="en-US" sz="2800" dirty="0"/>
              <a:t>Keeping statistics of servers and avoid servers with high latency or frequent failures</a:t>
            </a:r>
          </a:p>
          <a:p>
            <a:pPr lvl="1"/>
            <a:r>
              <a:rPr lang="en-US" sz="2800" dirty="0"/>
              <a:t>Keeping statistics of zones and avoid zones that might be in outage</a:t>
            </a:r>
          </a:p>
          <a:p>
            <a:pPr lvl="1"/>
            <a:r>
              <a:rPr lang="en-US" sz="2800"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t>
            </a:r>
            <a:r>
              <a:rPr lang="it-IT" dirty="0" err="1" smtClean="0"/>
              <a:t>Abstract</a:t>
            </a:r>
            <a:r>
              <a:rPr lang="it-IT" dirty="0"/>
              <a:t>]</a:t>
            </a:r>
          </a:p>
        </p:txBody>
      </p:sp>
      <p:sp>
        <p:nvSpPr>
          <p:cNvPr id="3" name="Segnaposto contenuto 2"/>
          <p:cNvSpPr>
            <a:spLocks noGrp="1"/>
          </p:cNvSpPr>
          <p:nvPr>
            <p:ph idx="1"/>
          </p:nvPr>
        </p:nvSpPr>
        <p:spPr/>
        <p:txBody>
          <a:bodyPr/>
          <a:lstStyle/>
          <a:p>
            <a:r>
              <a:rPr lang="en-US" dirty="0"/>
              <a:t>As form the title the aim of this work is try to show a possible process of development of a </a:t>
            </a:r>
            <a:r>
              <a:rPr lang="en-US" dirty="0" err="1"/>
              <a:t>microservices</a:t>
            </a:r>
            <a:r>
              <a:rPr lang="en-US" dirty="0"/>
              <a:t> ecosystem from the very first phase of design to delivery.</a:t>
            </a:r>
            <a:endParaRPr lang="it-IT" dirty="0"/>
          </a:p>
          <a:p>
            <a:r>
              <a:rPr lang="en-US" dirty="0" smtClean="0"/>
              <a:t>It </a:t>
            </a:r>
            <a:r>
              <a:rPr lang="en-US" dirty="0"/>
              <a:t>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465439869"/>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340858098"/>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 name="Pentagono 1"/>
          <p:cNvSpPr/>
          <p:nvPr/>
        </p:nvSpPr>
        <p:spPr bwMode="auto">
          <a:xfrm>
            <a:off x="4110100" y="1745432"/>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Gallone 2"/>
          <p:cNvSpPr/>
          <p:nvPr/>
        </p:nvSpPr>
        <p:spPr bwMode="auto">
          <a:xfrm>
            <a:off x="6487423" y="1745432"/>
            <a:ext cx="2006841"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55" name="Gallone 54"/>
          <p:cNvSpPr/>
          <p:nvPr/>
        </p:nvSpPr>
        <p:spPr bwMode="auto">
          <a:xfrm>
            <a:off x="8275056" y="1744796"/>
            <a:ext cx="2924681"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56" name="Gallone 55"/>
          <p:cNvSpPr/>
          <p:nvPr/>
        </p:nvSpPr>
        <p:spPr bwMode="auto">
          <a:xfrm>
            <a:off x="11068626" y="1745432"/>
            <a:ext cx="3139597"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57" name="Gallone 56"/>
          <p:cNvSpPr/>
          <p:nvPr/>
        </p:nvSpPr>
        <p:spPr bwMode="auto">
          <a:xfrm>
            <a:off x="13997105" y="1745432"/>
            <a:ext cx="7470788"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488617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3" grpId="0" animBg="1"/>
      <p:bldP spid="2" grpId="0" animBg="1"/>
      <p:bldP spid="3" grpId="0" animBg="1"/>
      <p:bldP spid="55" grpId="0" animBg="1"/>
      <p:bldP spid="56" grpId="0" animBg="1"/>
      <p:bldP spid="57"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873915078"/>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uppo 12"/>
          <p:cNvGrpSpPr/>
          <p:nvPr/>
        </p:nvGrpSpPr>
        <p:grpSpPr>
          <a:xfrm>
            <a:off x="1227081" y="2893408"/>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34790" y="8874224"/>
            <a:ext cx="10201058" cy="32205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Fumetto 4 2"/>
          <p:cNvSpPr/>
          <p:nvPr/>
        </p:nvSpPr>
        <p:spPr bwMode="auto">
          <a:xfrm>
            <a:off x="8634790" y="1682033"/>
            <a:ext cx="13926362" cy="8344319"/>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330480707"/>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Fumetto 4 53"/>
          <p:cNvSpPr/>
          <p:nvPr/>
        </p:nvSpPr>
        <p:spPr bwMode="auto">
          <a:xfrm>
            <a:off x="8634790" y="1682033"/>
            <a:ext cx="13926362" cy="8344319"/>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004214899"/>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935225530"/>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a:xfrm>
            <a:off x="16584488" y="1457400"/>
            <a:ext cx="6893942" cy="6557992"/>
          </a:xfrm>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pPr marL="0" indent="0">
              <a:buNone/>
            </a:pPr>
            <a:endParaRPr lang="it-IT" dirty="0" smtClean="0"/>
          </a:p>
        </p:txBody>
      </p:sp>
      <p:grpSp>
        <p:nvGrpSpPr>
          <p:cNvPr id="5" name="Gruppo 4"/>
          <p:cNvGrpSpPr/>
          <p:nvPr/>
        </p:nvGrpSpPr>
        <p:grpSpPr>
          <a:xfrm>
            <a:off x="1255068" y="3366322"/>
            <a:ext cx="11307650" cy="6211434"/>
            <a:chOff x="6503368" y="3280721"/>
            <a:chExt cx="11307650" cy="6211434"/>
          </a:xfrm>
        </p:grpSpPr>
        <p:grpSp>
          <p:nvGrpSpPr>
            <p:cNvPr id="16" name="Gruppo 15"/>
            <p:cNvGrpSpPr/>
            <p:nvPr/>
          </p:nvGrpSpPr>
          <p:grpSpPr>
            <a:xfrm>
              <a:off x="6503368" y="3280721"/>
              <a:ext cx="11307650" cy="6211434"/>
              <a:chOff x="5783288" y="3480681"/>
              <a:chExt cx="11307650" cy="6211434"/>
            </a:xfrm>
          </p:grpSpPr>
          <p:grpSp>
            <p:nvGrpSpPr>
              <p:cNvPr id="17" name="Gruppo 16"/>
              <p:cNvGrpSpPr/>
              <p:nvPr/>
            </p:nvGrpSpPr>
            <p:grpSpPr>
              <a:xfrm>
                <a:off x="5783288" y="4950322"/>
                <a:ext cx="11307650" cy="4741793"/>
                <a:chOff x="1942087" y="7568268"/>
                <a:chExt cx="11307650" cy="4741793"/>
              </a:xfrm>
            </p:grpSpPr>
            <p:cxnSp>
              <p:nvCxnSpPr>
                <p:cNvPr id="19" name="Connettore 2 18"/>
                <p:cNvCxnSpPr>
                  <a:stCxn id="21" idx="2"/>
                  <a:endCxn id="22"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 name="Connettore 2 19"/>
                <p:cNvCxnSpPr>
                  <a:stCxn id="21" idx="0"/>
                  <a:endCxn id="2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Rettangolo arrotondato 2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22" name="Cilindro 21"/>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 H2</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23" name="Ovale 2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Fumetto 2 17"/>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5" name="Rettangolo arrotondato 24"/>
            <p:cNvSpPr/>
            <p:nvPr/>
          </p:nvSpPr>
          <p:spPr bwMode="auto">
            <a:xfrm>
              <a:off x="10465915" y="5465193"/>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endParaRPr lang="it-IT" dirty="0"/>
          </a:p>
        </p:txBody>
      </p:sp>
      <p:sp>
        <p:nvSpPr>
          <p:cNvPr id="3" name="Segnaposto contenuto 2"/>
          <p:cNvSpPr>
            <a:spLocks noGrp="1"/>
          </p:cNvSpPr>
          <p:nvPr>
            <p:ph idx="1"/>
          </p:nvPr>
        </p:nvSpPr>
        <p:spPr/>
        <p:txBody>
          <a:bodyPr/>
          <a:lstStyle/>
          <a:p>
            <a:r>
              <a:rPr lang="en-US" dirty="0" smtClean="0"/>
              <a:t>Blah </a:t>
            </a:r>
          </a:p>
          <a:p>
            <a:pPr marL="0" indent="0">
              <a:buNone/>
            </a:pP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22848" y="2249488"/>
            <a:ext cx="19272298" cy="98015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umetto 4 4"/>
          <p:cNvSpPr/>
          <p:nvPr/>
        </p:nvSpPr>
        <p:spPr bwMode="auto">
          <a:xfrm>
            <a:off x="13920539" y="305272"/>
            <a:ext cx="8928992" cy="5231204"/>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dirty="0" err="1" smtClean="0"/>
              <a:t>Yaml</a:t>
            </a:r>
            <a:r>
              <a:rPr lang="it-IT" dirty="0" smtClean="0"/>
              <a:t> file</a:t>
            </a:r>
          </a:p>
          <a:p>
            <a:pPr lvl="2"/>
            <a:r>
              <a:rPr lang="it-IT" dirty="0" smtClean="0"/>
              <a:t>[show the </a:t>
            </a:r>
            <a:r>
              <a:rPr lang="it-IT" dirty="0" err="1" smtClean="0"/>
              <a:t>differences</a:t>
            </a:r>
            <a:r>
              <a:rPr lang="it-IT" dirty="0" smtClean="0"/>
              <a:t>]</a:t>
            </a:r>
          </a:p>
          <a:p>
            <a:pPr lvl="2"/>
            <a:r>
              <a:rPr lang="en-US" b="1" dirty="0"/>
              <a:t>Dual Running: Local with </a:t>
            </a:r>
            <a:r>
              <a:rPr lang="en-US" b="1" dirty="0" smtClean="0"/>
              <a:t>H2/</a:t>
            </a:r>
            <a:r>
              <a:rPr lang="en-US" b="1" dirty="0" err="1" smtClean="0"/>
              <a:t>mysql</a:t>
            </a:r>
            <a:r>
              <a:rPr lang="en-US" b="1" dirty="0" smtClean="0"/>
              <a:t> </a:t>
            </a:r>
          </a:p>
          <a:p>
            <a:pPr lvl="2"/>
            <a:r>
              <a:rPr lang="en-US" b="1" smtClean="0"/>
              <a:t>And the in </a:t>
            </a:r>
            <a:r>
              <a:rPr lang="en-US" b="1" dirty="0"/>
              <a:t>the Cloud with MySQL</a:t>
            </a:r>
          </a:p>
          <a:p>
            <a:pPr lvl="2"/>
            <a:endParaRPr lang="it-IT" dirty="0" smtClean="0"/>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144" y="4799590"/>
            <a:ext cx="15875718" cy="965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450" y="5791219"/>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8148" y="6866795"/>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4136216" y="5408204"/>
            <a:ext cx="9721080" cy="4946190"/>
          </a:xfrm>
        </p:spPr>
        <p:txBody>
          <a:bodyPr/>
          <a:lstStyle/>
          <a:p>
            <a:r>
              <a:rPr lang="it-IT" dirty="0" err="1" smtClean="0"/>
              <a:t>Blah</a:t>
            </a:r>
            <a:r>
              <a:rPr lang="it-IT" dirty="0" smtClean="0"/>
              <a:t> </a:t>
            </a:r>
          </a:p>
          <a:p>
            <a:r>
              <a:rPr lang="it-IT" dirty="0" err="1" smtClean="0"/>
              <a:t>Blah</a:t>
            </a:r>
            <a:r>
              <a:rPr lang="it-IT" dirty="0" smtClean="0"/>
              <a:t> </a:t>
            </a:r>
          </a:p>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1958414" y="6885881"/>
            <a:ext cx="10225136" cy="4784342"/>
          </a:xfrm>
        </p:spPr>
        <p:txBody>
          <a:bodyPr/>
          <a:lstStyle/>
          <a:p>
            <a:endParaRPr lang="it-IT" dirty="0" smtClean="0"/>
          </a:p>
          <a:p>
            <a:endParaRPr lang="it-IT" dirty="0"/>
          </a:p>
          <a:p>
            <a:endParaRPr lang="it-IT" dirty="0" smtClean="0"/>
          </a:p>
          <a:p>
            <a:r>
              <a:rPr lang="it-IT" dirty="0" err="1" smtClean="0"/>
              <a:t>Binding</a:t>
            </a:r>
            <a:r>
              <a:rPr lang="it-IT" dirty="0" smtClean="0"/>
              <a:t> to data Services</a:t>
            </a:r>
          </a:p>
          <a:p>
            <a:r>
              <a:rPr lang="it-IT" dirty="0" err="1" smtClean="0"/>
              <a:t>Adopting</a:t>
            </a:r>
            <a:r>
              <a:rPr lang="it-IT" dirty="0" smtClean="0"/>
              <a:t> the «schema per service» pattern inside database per service </a:t>
            </a:r>
            <a:r>
              <a:rPr lang="it-IT" dirty="0" err="1" smtClean="0"/>
              <a:t>modality</a:t>
            </a:r>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40151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643966196"/>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75985" y="422759"/>
            <a:ext cx="3371999" cy="4091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development\microS_code2016_DOCS\VEHICLE\CAMIONCINO_01-sec_frame.gif"/>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5432360" y="6202021"/>
            <a:ext cx="1181100" cy="14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7140755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a:xfrm>
            <a:off x="617539" y="1676400"/>
            <a:ext cx="14554224" cy="10668000"/>
          </a:xfrm>
        </p:spPr>
        <p:txBody>
          <a:bodyPr/>
          <a:lstStyle/>
          <a:p>
            <a:r>
              <a:rPr lang="it-IT" dirty="0" err="1" smtClean="0"/>
              <a:t>Docker</a:t>
            </a:r>
            <a:r>
              <a:rPr lang="it-IT" dirty="0" smtClean="0"/>
              <a:t> </a:t>
            </a:r>
            <a:r>
              <a:rPr lang="it-IT" dirty="0" err="1" smtClean="0"/>
              <a:t>local</a:t>
            </a:r>
            <a:endParaRPr lang="it-IT" dirty="0" smtClean="0"/>
          </a:p>
          <a:p>
            <a:pPr lvl="1"/>
            <a:r>
              <a:rPr lang="it-IT" dirty="0" err="1"/>
              <a:t>Introducing</a:t>
            </a:r>
            <a:r>
              <a:rPr lang="it-IT" dirty="0"/>
              <a:t> a </a:t>
            </a:r>
            <a:r>
              <a:rPr lang="it-IT" dirty="0" err="1"/>
              <a:t>scnario</a:t>
            </a:r>
            <a:r>
              <a:rPr lang="it-IT" dirty="0"/>
              <a:t> of </a:t>
            </a:r>
            <a:r>
              <a:rPr lang="it-IT" dirty="0" err="1"/>
              <a:t>shiiping</a:t>
            </a:r>
            <a:r>
              <a:rPr lang="it-IT" dirty="0"/>
              <a:t> the </a:t>
            </a:r>
            <a:r>
              <a:rPr lang="it-IT" dirty="0" err="1"/>
              <a:t>application</a:t>
            </a:r>
            <a:r>
              <a:rPr lang="it-IT" dirty="0"/>
              <a:t> inside a container</a:t>
            </a:r>
          </a:p>
          <a:p>
            <a:pPr lvl="1"/>
            <a:endParaRPr lang="it-IT" dirty="0" smtClean="0"/>
          </a:p>
          <a:p>
            <a:pPr lvl="1"/>
            <a:r>
              <a:rPr lang="it-IT" dirty="0" smtClean="0"/>
              <a:t>Special images with data </a:t>
            </a:r>
            <a:r>
              <a:rPr lang="it-IT" dirty="0" err="1" smtClean="0"/>
              <a:t>specific</a:t>
            </a:r>
            <a:r>
              <a:rPr lang="it-IT" dirty="0" smtClean="0"/>
              <a:t> for test </a:t>
            </a:r>
          </a:p>
          <a:p>
            <a:pPr lvl="1"/>
            <a:r>
              <a:rPr lang="it-IT" dirty="0" err="1" smtClean="0"/>
              <a:t>Shiiping</a:t>
            </a:r>
            <a:r>
              <a:rPr lang="it-IT" dirty="0" smtClean="0"/>
              <a:t> a </a:t>
            </a:r>
            <a:r>
              <a:rPr lang="it-IT" dirty="0" err="1" smtClean="0"/>
              <a:t>inmage</a:t>
            </a:r>
            <a:r>
              <a:rPr lang="it-IT" dirty="0" smtClean="0"/>
              <a:t> </a:t>
            </a:r>
            <a:r>
              <a:rPr lang="it-IT" dirty="0" err="1" smtClean="0"/>
              <a:t>rather</a:t>
            </a:r>
            <a:r>
              <a:rPr lang="it-IT" dirty="0" smtClean="0"/>
              <a:t> </a:t>
            </a:r>
            <a:r>
              <a:rPr lang="it-IT" dirty="0" err="1" smtClean="0"/>
              <a:t>tha</a:t>
            </a:r>
            <a:r>
              <a:rPr lang="it-IT" dirty="0" smtClean="0"/>
              <a:t> </a:t>
            </a:r>
            <a:r>
              <a:rPr lang="it-IT" dirty="0" err="1" smtClean="0"/>
              <a:t>executable</a:t>
            </a:r>
            <a:r>
              <a:rPr lang="it-IT" dirty="0" smtClean="0"/>
              <a:t>  software </a:t>
            </a:r>
            <a:r>
              <a:rPr lang="it-IT" dirty="0" err="1" smtClean="0"/>
              <a:t>artifact</a:t>
            </a:r>
            <a:r>
              <a:rPr lang="it-IT" dirty="0" smtClean="0"/>
              <a:t> </a:t>
            </a:r>
          </a:p>
          <a:p>
            <a:pPr marL="419100" lvl="1" indent="0">
              <a:buNone/>
            </a:pPr>
            <a:r>
              <a:rPr lang="it-IT" dirty="0"/>
              <a:t>	</a:t>
            </a:r>
            <a:r>
              <a:rPr lang="it-IT" dirty="0" err="1" smtClean="0"/>
              <a:t>artifact</a:t>
            </a:r>
            <a:r>
              <a:rPr lang="it-IT" dirty="0" smtClean="0"/>
              <a:t> to </a:t>
            </a:r>
            <a:r>
              <a:rPr lang="it-IT" dirty="0" err="1" smtClean="0"/>
              <a:t>deployed</a:t>
            </a:r>
            <a:r>
              <a:rPr lang="it-IT" dirty="0" smtClean="0"/>
              <a:t> in </a:t>
            </a:r>
            <a:r>
              <a:rPr lang="it-IT" dirty="0" err="1" smtClean="0"/>
              <a:t>qa</a:t>
            </a:r>
            <a:r>
              <a:rPr lang="it-IT" dirty="0" smtClean="0"/>
              <a:t> machine</a:t>
            </a:r>
          </a:p>
          <a:p>
            <a:pPr marL="419100" lvl="1" indent="0">
              <a:buNone/>
            </a:pPr>
            <a:r>
              <a:rPr lang="it-IT" dirty="0" err="1" smtClean="0"/>
              <a:t>There</a:t>
            </a:r>
            <a:r>
              <a:rPr lang="it-IT" dirty="0" smtClean="0"/>
              <a:t> </a:t>
            </a:r>
            <a:r>
              <a:rPr lang="it-IT" dirty="0" err="1" smtClean="0"/>
              <a:t>is</a:t>
            </a:r>
            <a:r>
              <a:rPr lang="it-IT" dirty="0" smtClean="0"/>
              <a:t> no </a:t>
            </a:r>
            <a:r>
              <a:rPr lang="it-IT" dirty="0" err="1" smtClean="0"/>
              <a:t>limit</a:t>
            </a:r>
            <a:r>
              <a:rPr lang="it-IT" dirty="0" smtClean="0"/>
              <a:t> to </a:t>
            </a:r>
            <a:r>
              <a:rPr lang="it-IT" dirty="0" err="1" smtClean="0"/>
              <a:t>crate</a:t>
            </a:r>
            <a:r>
              <a:rPr lang="it-IT" dirty="0" smtClean="0"/>
              <a:t> </a:t>
            </a:r>
            <a:r>
              <a:rPr lang="it-IT" dirty="0" err="1" smtClean="0"/>
              <a:t>dedicated</a:t>
            </a:r>
            <a:r>
              <a:rPr lang="it-IT" dirty="0" smtClean="0"/>
              <a:t> </a:t>
            </a:r>
            <a:r>
              <a:rPr lang="it-IT" dirty="0" err="1" smtClean="0"/>
              <a:t>qa</a:t>
            </a:r>
            <a:r>
              <a:rPr lang="it-IT" dirty="0" smtClean="0"/>
              <a:t>/</a:t>
            </a:r>
            <a:r>
              <a:rPr lang="it-IT" dirty="0" err="1" smtClean="0"/>
              <a:t>integration</a:t>
            </a:r>
            <a:r>
              <a:rPr lang="it-IT" dirty="0" smtClean="0"/>
              <a:t> machine </a:t>
            </a:r>
          </a:p>
          <a:p>
            <a:pPr marL="419100" lvl="1" indent="0">
              <a:buNone/>
            </a:pPr>
            <a:r>
              <a:rPr lang="it-IT" dirty="0" smtClean="0"/>
              <a:t>so </a:t>
            </a:r>
            <a:r>
              <a:rPr lang="it-IT" dirty="0" err="1" smtClean="0"/>
              <a:t>it</a:t>
            </a:r>
            <a:r>
              <a:rPr lang="it-IT" dirty="0" smtClean="0"/>
              <a:t> </a:t>
            </a:r>
            <a:r>
              <a:rPr lang="it-IT" dirty="0" err="1" smtClean="0"/>
              <a:t>will</a:t>
            </a:r>
            <a:r>
              <a:rPr lang="it-IT" dirty="0" smtClean="0"/>
              <a:t> be </a:t>
            </a:r>
            <a:r>
              <a:rPr lang="it-IT" dirty="0" err="1" smtClean="0"/>
              <a:t>superated</a:t>
            </a:r>
            <a:r>
              <a:rPr lang="it-IT" dirty="0" smtClean="0"/>
              <a:t> the  </a:t>
            </a:r>
            <a:r>
              <a:rPr lang="it-IT" dirty="0" err="1" smtClean="0"/>
              <a:t>sizing</a:t>
            </a:r>
            <a:r>
              <a:rPr lang="it-IT" dirty="0" smtClean="0"/>
              <a:t> and the </a:t>
            </a:r>
            <a:r>
              <a:rPr lang="it-IT" dirty="0" err="1" smtClean="0"/>
              <a:t>procurament</a:t>
            </a:r>
            <a:r>
              <a:rPr lang="it-IT" dirty="0" smtClean="0"/>
              <a:t> a priori of machine</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048745" y="4908054"/>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a:t>
            </a:r>
            <a:r>
              <a:rPr lang="en-US" sz="2800" dirty="0" smtClean="0"/>
              <a:t>way </a:t>
            </a:r>
            <a:r>
              <a:rPr lang="en-US" sz="2800" dirty="0"/>
              <a:t>to containerize applications </a:t>
            </a:r>
            <a:r>
              <a:rPr lang="en-US" sz="2800" strike="sngStrike" dirty="0"/>
              <a:t>that is becomingly increasingly popular</a:t>
            </a:r>
            <a:r>
              <a:rPr lang="en-US" sz="2800" dirty="0"/>
              <a:t>. </a:t>
            </a:r>
            <a:endParaRPr lang="en-US" sz="2800" dirty="0" smtClean="0"/>
          </a:p>
          <a:p>
            <a:pPr marL="0" indent="0">
              <a:buNone/>
            </a:pPr>
            <a:r>
              <a:rPr lang="en-US" sz="2800" dirty="0" smtClean="0"/>
              <a:t>It </a:t>
            </a:r>
            <a:r>
              <a:rPr lang="en-US" sz="2800" dirty="0"/>
              <a:t>allows </a:t>
            </a:r>
            <a:r>
              <a:rPr lang="en-US" sz="2800" dirty="0" smtClean="0"/>
              <a:t>to package a </a:t>
            </a:r>
            <a:r>
              <a:rPr lang="en-US" sz="2800" dirty="0" err="1" smtClean="0"/>
              <a:t>microservice</a:t>
            </a:r>
            <a:r>
              <a:rPr lang="en-US" sz="2800" dirty="0" smtClean="0"/>
              <a:t> </a:t>
            </a:r>
            <a:r>
              <a:rPr lang="en-US" sz="2800" dirty="0"/>
              <a:t>in a standardized portable format </a:t>
            </a:r>
            <a:r>
              <a:rPr lang="en-US" sz="2800" strike="sngStrike" dirty="0"/>
              <a:t>that’s</a:t>
            </a:r>
            <a:r>
              <a:rPr lang="en-US" sz="2800" dirty="0"/>
              <a:t> independent of the technology used to</a:t>
            </a:r>
          </a:p>
          <a:p>
            <a:pPr marL="0" indent="0">
              <a:buNone/>
            </a:pPr>
            <a:r>
              <a:rPr lang="en-US" sz="2800" dirty="0"/>
              <a:t>implement the service. </a:t>
            </a:r>
            <a:r>
              <a:rPr lang="en-US" sz="2800" strike="sngStrike" dirty="0"/>
              <a:t>At runtime it provides a high degree of isolation between different services</a:t>
            </a:r>
            <a:r>
              <a:rPr lang="en-US" sz="2800" dirty="0"/>
              <a:t>. However,</a:t>
            </a:r>
          </a:p>
          <a:p>
            <a:pPr marL="0" indent="0">
              <a:buNone/>
            </a:pPr>
            <a:r>
              <a:rPr lang="en-US" sz="2800" dirty="0"/>
              <a:t>unlike virtual </a:t>
            </a:r>
            <a:r>
              <a:rPr lang="en-US" sz="2800" dirty="0" smtClean="0"/>
              <a:t>machines, </a:t>
            </a:r>
            <a:r>
              <a:rPr lang="en-US" sz="2800" dirty="0" err="1" smtClean="0"/>
              <a:t>Docker</a:t>
            </a:r>
            <a:r>
              <a:rPr lang="en-US" sz="2800" dirty="0" smtClean="0"/>
              <a:t> </a:t>
            </a:r>
            <a:r>
              <a:rPr lang="en-US" sz="2800" dirty="0"/>
              <a:t>containers are extremely lightweight and as a result can be built and started</a:t>
            </a:r>
          </a:p>
          <a:p>
            <a:pPr marL="0" indent="0">
              <a:buNone/>
            </a:pPr>
            <a:r>
              <a:rPr lang="en-US" sz="2800" dirty="0"/>
              <a:t>extremely quickly. </a:t>
            </a:r>
            <a:endParaRPr lang="en-US" sz="2800" dirty="0" smtClean="0"/>
          </a:p>
          <a:p>
            <a:pPr marL="0" indent="0">
              <a:buNone/>
            </a:pPr>
            <a:r>
              <a:rPr lang="en-US" sz="2800" dirty="0" smtClean="0"/>
              <a:t>A </a:t>
            </a:r>
            <a:r>
              <a:rPr lang="en-US" sz="2800" dirty="0"/>
              <a:t>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r>
              <a:rPr lang="en-US" sz="2800" dirty="0" err="1" smtClean="0"/>
              <a:t>Docker</a:t>
            </a:r>
            <a:r>
              <a:rPr lang="en-US" sz="2800" dirty="0" smtClean="0"/>
              <a:t> </a:t>
            </a:r>
            <a:r>
              <a:rPr lang="en-US" sz="2800" dirty="0"/>
              <a:t>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a:t>
            </a:r>
            <a:endParaRPr lang="en-US" sz="2800" dirty="0" smtClean="0"/>
          </a:p>
          <a:p>
            <a:pPr marL="0" indent="0">
              <a:buNone/>
            </a:pPr>
            <a:r>
              <a:rPr lang="en-US" sz="2800" dirty="0" smtClean="0"/>
              <a:t>Some </a:t>
            </a:r>
            <a:r>
              <a:rPr lang="en-US" sz="2800" dirty="0"/>
              <a:t>clouds also have </a:t>
            </a:r>
            <a:r>
              <a:rPr lang="en-US" sz="2800" dirty="0" smtClean="0"/>
              <a:t>added extra </a:t>
            </a:r>
            <a:r>
              <a:rPr lang="en-US" sz="2800" dirty="0"/>
              <a:t>support for </a:t>
            </a:r>
            <a:r>
              <a:rPr lang="en-US" sz="2800" dirty="0" err="1"/>
              <a:t>Docker</a:t>
            </a:r>
            <a:r>
              <a:rPr lang="en-US" sz="2800" strike="sngStrike" dirty="0"/>
              <a:t>. For example, not only can you run </a:t>
            </a:r>
            <a:r>
              <a:rPr lang="en-US" sz="2800" strike="sngStrike" dirty="0" err="1"/>
              <a:t>Docker</a:t>
            </a:r>
            <a:r>
              <a:rPr lang="en-US" sz="2800" strike="sngStrike" dirty="0"/>
              <a:t> inside your EC2 instances but you can also</a:t>
            </a:r>
          </a:p>
          <a:p>
            <a:pPr marL="0" indent="0">
              <a:buNone/>
            </a:pPr>
            <a:r>
              <a:rPr lang="en-US" sz="2800" strike="sngStrike" dirty="0"/>
              <a:t>use Elastic Beanstalk to run </a:t>
            </a:r>
            <a:r>
              <a:rPr lang="en-US" sz="2800" strike="sngStrike" dirty="0" err="1"/>
              <a:t>Docker</a:t>
            </a:r>
            <a:r>
              <a:rPr lang="en-US" sz="2800" strike="sngStrike" dirty="0"/>
              <a:t> containers. Amazon also recently announced the Amazon EC2 Container</a:t>
            </a:r>
          </a:p>
          <a:p>
            <a:pPr marL="0" indent="0">
              <a:buNone/>
            </a:pPr>
            <a:r>
              <a:rPr lang="en-US" sz="2800" strike="sngStrike" dirty="0"/>
              <a:t>Service, which is a hosted </a:t>
            </a:r>
            <a:r>
              <a:rPr lang="en-US" sz="2800" strike="sngStrike" dirty="0" err="1"/>
              <a:t>Docker</a:t>
            </a:r>
            <a:r>
              <a:rPr lang="en-US" sz="2800" strike="sngStrike" dirty="0"/>
              <a:t> container management service. Google Cloud also has support for </a:t>
            </a:r>
            <a:r>
              <a:rPr lang="en-US" sz="2800" strike="sngStrike" dirty="0" err="1"/>
              <a:t>Docker</a:t>
            </a:r>
            <a:r>
              <a:rPr lang="en-US" sz="2800" strike="sngStrike" dirty="0"/>
              <a:t>.</a:t>
            </a:r>
          </a:p>
          <a:p>
            <a:pPr marL="0" indent="0">
              <a:buNone/>
            </a:pPr>
            <a:r>
              <a:rPr lang="en-US" sz="2800" dirty="0" smtClean="0"/>
              <a:t>The </a:t>
            </a:r>
            <a:r>
              <a:rPr lang="en-US" sz="2800" dirty="0"/>
              <a:t>two main </a:t>
            </a:r>
            <a:r>
              <a:rPr lang="en-US" sz="2800" dirty="0" err="1"/>
              <a:t>Docker</a:t>
            </a:r>
            <a:r>
              <a:rPr lang="en-US" sz="2800" dirty="0"/>
              <a:t> concepts are </a:t>
            </a:r>
            <a:endParaRPr lang="en-US" sz="2800" dirty="0" smtClean="0"/>
          </a:p>
          <a:p>
            <a:pPr marL="0" indent="0">
              <a:buNone/>
            </a:pPr>
            <a:r>
              <a:rPr lang="en-US" sz="2800" dirty="0"/>
              <a:t>	</a:t>
            </a:r>
            <a:r>
              <a:rPr lang="en-US" sz="2800" b="1" dirty="0" smtClean="0"/>
              <a:t>image</a:t>
            </a:r>
            <a:r>
              <a:rPr lang="en-US" sz="2800" dirty="0"/>
              <a:t>, which is a portable application packaging </a:t>
            </a:r>
            <a:r>
              <a:rPr lang="en-US" sz="2800" dirty="0" smtClean="0"/>
              <a:t>format,</a:t>
            </a:r>
          </a:p>
          <a:p>
            <a:pPr marL="0" indent="0">
              <a:buNone/>
            </a:pPr>
            <a:r>
              <a:rPr lang="en-US" sz="2800" dirty="0"/>
              <a:t>	</a:t>
            </a:r>
            <a:r>
              <a:rPr lang="en-US" sz="2800" dirty="0" smtClean="0"/>
              <a:t>and </a:t>
            </a:r>
            <a:r>
              <a:rPr lang="en-US" sz="2800" b="1" dirty="0" smtClean="0"/>
              <a:t>container, </a:t>
            </a:r>
            <a:r>
              <a:rPr lang="en-US" sz="2800" dirty="0" smtClean="0"/>
              <a:t>which </a:t>
            </a:r>
            <a:r>
              <a:rPr lang="en-US" sz="2800" dirty="0"/>
              <a:t>is a running image and consists of one or more sandboxed processes</a:t>
            </a:r>
            <a:r>
              <a:rPr lang="en-US" sz="2800" strike="sngStrike" dirty="0"/>
              <a:t>.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a:t>
            </a:r>
            <a:r>
              <a:rPr lang="en-US" sz="2400" strike="sngStrike" dirty="0"/>
              <a:t>. It’s analogous to </a:t>
            </a:r>
            <a:r>
              <a:rPr lang="en-US" sz="2400" strike="sngStrike" dirty="0" smtClean="0"/>
              <a:t>an AWS </a:t>
            </a:r>
            <a:r>
              <a:rPr lang="en-US" sz="2400" strike="sngStrike" dirty="0"/>
              <a:t>EC2 AMI</a:t>
            </a:r>
            <a:r>
              <a:rPr lang="en-US" sz="2400" dirty="0" smtClean="0"/>
              <a:t>.</a:t>
            </a:r>
          </a:p>
          <a:p>
            <a:pPr marL="0" indent="0" algn="just">
              <a:buNone/>
            </a:pPr>
            <a:r>
              <a:rPr lang="en-US" sz="2400" dirty="0" smtClean="0"/>
              <a:t>An </a:t>
            </a:r>
            <a:r>
              <a:rPr lang="en-US" sz="2400" dirty="0"/>
              <a:t>image is self-contained and will run on any </a:t>
            </a:r>
            <a:r>
              <a:rPr lang="en-US" sz="2400" dirty="0" err="1"/>
              <a:t>Docker</a:t>
            </a:r>
            <a:r>
              <a:rPr lang="en-US" sz="2400" dirty="0"/>
              <a:t> installation. </a:t>
            </a:r>
            <a:endParaRPr lang="en-US" sz="2400" dirty="0" smtClean="0"/>
          </a:p>
          <a:p>
            <a:pPr marL="0" indent="0" algn="just">
              <a:buNone/>
            </a:pPr>
            <a:r>
              <a:rPr lang="en-US" sz="2400" dirty="0" smtClean="0"/>
              <a:t>You </a:t>
            </a:r>
            <a:r>
              <a:rPr lang="en-US" sz="2400" dirty="0"/>
              <a:t>can create an </a:t>
            </a:r>
            <a:r>
              <a:rPr lang="en-US" sz="2400" dirty="0" smtClean="0"/>
              <a:t>image from </a:t>
            </a:r>
            <a:r>
              <a:rPr lang="en-US" sz="2400" dirty="0"/>
              <a:t>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a:t>
            </a:r>
            <a:endParaRPr lang="en-US" sz="2400" dirty="0" smtClean="0"/>
          </a:p>
          <a:p>
            <a:pPr marL="0" indent="0" algn="just">
              <a:buNone/>
            </a:pPr>
            <a:r>
              <a:rPr lang="en-US" sz="2400" dirty="0" smtClean="0"/>
              <a:t>For </a:t>
            </a:r>
            <a:r>
              <a:rPr lang="en-US" sz="2400" dirty="0"/>
              <a:t>example, to create an </a:t>
            </a:r>
            <a:r>
              <a:rPr lang="en-US" sz="2400" dirty="0" smtClean="0"/>
              <a:t>image containing </a:t>
            </a:r>
            <a:r>
              <a:rPr lang="en-US" sz="2400" dirty="0"/>
              <a:t>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strike="sngStrike" dirty="0"/>
              <a:t>In many ways, building a </a:t>
            </a:r>
            <a:r>
              <a:rPr lang="en-US" sz="2400" strike="sngStrike" dirty="0" err="1"/>
              <a:t>Docker</a:t>
            </a:r>
            <a:r>
              <a:rPr lang="en-US" sz="2400" strike="sngStrike" dirty="0"/>
              <a:t> image is similar to building an AMI. However, while an AMI is a blob of bits</a:t>
            </a:r>
            <a:r>
              <a:rPr lang="en-US" sz="2400" dirty="0"/>
              <a:t>,</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t>
            </a:r>
            <a:endParaRPr lang="en-US" sz="2400" dirty="0" smtClean="0"/>
          </a:p>
          <a:p>
            <a:pPr marL="0" indent="0" algn="just">
              <a:buNone/>
            </a:pPr>
            <a:r>
              <a:rPr lang="en-US" sz="2400" dirty="0" smtClean="0"/>
              <a:t>An </a:t>
            </a:r>
            <a:r>
              <a:rPr lang="en-US" sz="2400" dirty="0"/>
              <a:t>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a:t>
            </a:r>
            <a:endParaRPr lang="en-US" sz="2400" dirty="0" smtClean="0"/>
          </a:p>
          <a:p>
            <a:pPr marL="0" indent="0" algn="just">
              <a:buNone/>
            </a:pPr>
            <a:r>
              <a:rPr lang="en-US" sz="2400" dirty="0"/>
              <a:t>	</a:t>
            </a:r>
            <a:r>
              <a:rPr lang="en-US" sz="2400" dirty="0" smtClean="0"/>
              <a:t>First </a:t>
            </a:r>
            <a:r>
              <a:rPr lang="en-US" sz="2400" dirty="0"/>
              <a:t>it enables of sharing of layers between images, </a:t>
            </a:r>
            <a:r>
              <a:rPr lang="en-US" sz="2400" dirty="0" smtClean="0"/>
              <a:t>which means </a:t>
            </a:r>
            <a:r>
              <a:rPr lang="en-US" sz="2400" dirty="0"/>
              <a:t>that </a:t>
            </a:r>
            <a:r>
              <a:rPr lang="en-US" sz="2400" dirty="0" err="1"/>
              <a:t>Docker</a:t>
            </a:r>
            <a:r>
              <a:rPr lang="en-US" sz="2400" dirty="0"/>
              <a:t> does not need to move an entire image over the network. Only those layers that don’t </a:t>
            </a:r>
            <a:r>
              <a:rPr lang="en-US" sz="2400" dirty="0" smtClean="0"/>
              <a:t>exist on </a:t>
            </a:r>
            <a:r>
              <a:rPr lang="en-US" sz="2400" dirty="0"/>
              <a:t>the destination machine need to be copied, which usually results in a dramatic speedup</a:t>
            </a:r>
            <a:r>
              <a:rPr lang="en-US" sz="2400" dirty="0" smtClean="0"/>
              <a:t>.</a:t>
            </a:r>
          </a:p>
          <a:p>
            <a:pPr marL="0" indent="0" algn="just">
              <a:buNone/>
            </a:pPr>
            <a:r>
              <a:rPr lang="en-US" sz="2400" dirty="0"/>
              <a:t>	</a:t>
            </a:r>
            <a:r>
              <a:rPr lang="en-US" sz="2400" dirty="0" smtClean="0"/>
              <a:t> </a:t>
            </a:r>
            <a:r>
              <a:rPr lang="en-US" sz="2400" dirty="0"/>
              <a:t>Another </a:t>
            </a:r>
            <a:r>
              <a:rPr lang="en-US" sz="2400" dirty="0" smtClean="0"/>
              <a:t>important benefit </a:t>
            </a:r>
            <a:r>
              <a:rPr lang="en-US" sz="2400" dirty="0"/>
              <a:t>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a:t>
            </a:r>
            <a:r>
              <a:rPr lang="en-US" sz="2400" dirty="0" smtClean="0"/>
              <a:t>reuses the </a:t>
            </a:r>
            <a:r>
              <a:rPr lang="en-US" sz="2400" dirty="0"/>
              <a:t>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en-US" sz="3200" dirty="0"/>
              <a:t>A </a:t>
            </a:r>
            <a:r>
              <a:rPr lang="en-US" sz="3200" dirty="0" err="1"/>
              <a:t>Docker</a:t>
            </a:r>
            <a:r>
              <a:rPr lang="en-US" sz="3200" dirty="0"/>
              <a:t> container is a running image consisting of one or more sandboxed processes</a:t>
            </a:r>
            <a:r>
              <a:rPr lang="en-US" sz="3200" dirty="0" smtClean="0"/>
              <a:t>.</a:t>
            </a:r>
          </a:p>
          <a:p>
            <a:r>
              <a:rPr lang="en-US" sz="3200" dirty="0" err="1" smtClean="0"/>
              <a:t>Docker</a:t>
            </a:r>
            <a:r>
              <a:rPr lang="en-US" sz="3200" dirty="0" smtClean="0"/>
              <a:t> </a:t>
            </a:r>
            <a:r>
              <a:rPr lang="en-US" sz="3200" dirty="0"/>
              <a:t>isolates a container’s processes using a variety of mechanisms including relatively mature OS-level virtualization mechanisms such as control groups and namespaces. Each process group has its own root file-system. Process groups can be assigned resource limits, e.g. CPU and memory limits. In the same way that a hypervisor divides up the hardware amongst virtual machines, this mechanism divides up the OS between process groups. Each </a:t>
            </a:r>
            <a:r>
              <a:rPr lang="en-US" sz="3200" dirty="0" err="1"/>
              <a:t>Docker</a:t>
            </a:r>
            <a:r>
              <a:rPr lang="en-US" sz="3200" dirty="0"/>
              <a:t> container is a process group.</a:t>
            </a:r>
          </a:p>
          <a:p>
            <a:r>
              <a:rPr lang="en-US" sz="3200" dirty="0" err="1"/>
              <a:t>Docker</a:t>
            </a:r>
            <a:r>
              <a:rPr lang="en-US" sz="3200" dirty="0"/>
              <a:t> also isolates the networking portion of each container. When </a:t>
            </a:r>
            <a:r>
              <a:rPr lang="en-US" sz="3200" dirty="0" err="1"/>
              <a:t>Docker</a:t>
            </a:r>
            <a:r>
              <a:rPr lang="en-US" sz="3200" dirty="0"/>
              <a:t> is installed, it creates a virtual interface called docker0 on the host and sets up subnet. Each container is given it’s own virtual interface called eth0 (within the container’s namespace), which is assigned an available IP address from the </a:t>
            </a:r>
            <a:r>
              <a:rPr lang="en-US" sz="3200" dirty="0" err="1"/>
              <a:t>Docker</a:t>
            </a:r>
            <a:r>
              <a:rPr lang="en-US" sz="3200" dirty="0"/>
              <a:t> subnet. This means, for example, that a Spring Boot application running in a container listens on port 8080 of the virtual interface that’s specific to its container. Later on we will look how you can enable a service to be accessed from outside its container by setting up a port mapping that associates a host port with a container port.</a:t>
            </a:r>
          </a:p>
          <a:p>
            <a:r>
              <a:rPr lang="en-US" sz="3200" dirty="0"/>
              <a:t>It’s important to remember that even though an image contains an entire OS a </a:t>
            </a:r>
            <a:r>
              <a:rPr lang="en-US" sz="3200" b="1" dirty="0" err="1"/>
              <a:t>Docker</a:t>
            </a:r>
            <a:r>
              <a:rPr lang="en-US" sz="3200" b="1" dirty="0"/>
              <a:t> container often only consists of the application’s processes</a:t>
            </a:r>
            <a:r>
              <a:rPr lang="en-US" sz="3200" dirty="0"/>
              <a:t>. </a:t>
            </a:r>
            <a:r>
              <a:rPr lang="en-US" sz="3200" b="1" dirty="0"/>
              <a:t>You often don’t need to start any of the typical OS processes </a:t>
            </a:r>
            <a:r>
              <a:rPr lang="en-US" sz="3200" dirty="0"/>
              <a:t>such as </a:t>
            </a:r>
            <a:r>
              <a:rPr lang="en-US" sz="3200" dirty="0" err="1"/>
              <a:t>initd</a:t>
            </a:r>
            <a:r>
              <a:rPr lang="en-US" sz="3200" dirty="0"/>
              <a:t>. For example, a </a:t>
            </a:r>
            <a:r>
              <a:rPr lang="en-US" sz="3200" dirty="0" err="1"/>
              <a:t>Docker</a:t>
            </a:r>
            <a:r>
              <a:rPr lang="en-US" sz="3200" dirty="0"/>
              <a:t> </a:t>
            </a:r>
            <a:r>
              <a:rPr lang="en-US" sz="3200" b="1" dirty="0"/>
              <a:t>container that runs a Spring Boot application might only start Java. </a:t>
            </a:r>
            <a:r>
              <a:rPr lang="en-US" sz="3200" dirty="0"/>
              <a:t>As a result, a </a:t>
            </a:r>
            <a:r>
              <a:rPr lang="en-US" sz="3200" dirty="0" err="1"/>
              <a:t>Docker</a:t>
            </a:r>
            <a:r>
              <a:rPr lang="en-US" sz="3200" dirty="0"/>
              <a:t> container has a minimal runtime overhead and its startup time is the startup time of your application.</a:t>
            </a:r>
          </a:p>
          <a:p>
            <a:r>
              <a:rPr lang="en-US" sz="3200" strike="sngStrike" dirty="0"/>
              <a:t>Now that we have looked at basic </a:t>
            </a:r>
            <a:r>
              <a:rPr lang="en-US" sz="3200" strike="sngStrike" dirty="0" err="1"/>
              <a:t>Docker</a:t>
            </a:r>
            <a:r>
              <a:rPr lang="en-US" sz="3200" strike="sngStrike" dirty="0"/>
              <a:t> concepts let’s look at using </a:t>
            </a:r>
            <a:r>
              <a:rPr lang="en-US" sz="3200" strike="sngStrike" dirty="0" err="1"/>
              <a:t>Docker</a:t>
            </a:r>
            <a:r>
              <a:rPr lang="en-US" sz="3200" strike="sngStrike" dirty="0"/>
              <a:t> to package Spring Boot applications.</a:t>
            </a:r>
            <a:endParaRPr lang="it-IT" sz="3200" strike="sngStrike" dirty="0"/>
          </a:p>
        </p:txBody>
      </p:sp>
    </p:spTree>
    <p:extLst>
      <p:ext uri="{BB962C8B-B14F-4D97-AF65-F5344CB8AC3E}">
        <p14:creationId xmlns:p14="http://schemas.microsoft.com/office/powerpoint/2010/main" val="3921246346"/>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and Spring </a:t>
            </a:r>
            <a:r>
              <a:rPr lang="it-IT" dirty="0" err="1" smtClean="0"/>
              <a:t>Boot</a:t>
            </a:r>
            <a:r>
              <a:rPr lang="it-IT" dirty="0" smtClean="0"/>
              <a:t> </a:t>
            </a:r>
            <a:endParaRPr lang="it-IT" dirty="0"/>
          </a:p>
        </p:txBody>
      </p:sp>
      <p:sp>
        <p:nvSpPr>
          <p:cNvPr id="3" name="Segnaposto contenuto 2"/>
          <p:cNvSpPr>
            <a:spLocks noGrp="1"/>
          </p:cNvSpPr>
          <p:nvPr>
            <p:ph idx="1"/>
          </p:nvPr>
        </p:nvSpPr>
        <p:spPr/>
        <p:txBody>
          <a:bodyPr/>
          <a:lstStyle/>
          <a:p>
            <a:r>
              <a:rPr lang="en-US" sz="3200" dirty="0"/>
              <a:t>Let’s now build a </a:t>
            </a:r>
            <a:r>
              <a:rPr lang="en-US" sz="3200" dirty="0" err="1"/>
              <a:t>Docker</a:t>
            </a:r>
            <a:r>
              <a:rPr lang="en-US" sz="3200" dirty="0"/>
              <a:t> image that runs the Spring Boot application. </a:t>
            </a:r>
            <a:endParaRPr lang="en-US" sz="3200" dirty="0" smtClean="0"/>
          </a:p>
          <a:p>
            <a:r>
              <a:rPr lang="en-US" sz="3200" dirty="0" smtClean="0"/>
              <a:t>(as we </a:t>
            </a:r>
            <a:r>
              <a:rPr lang="en-US" sz="3200" dirty="0" err="1" smtClean="0"/>
              <a:t>sse</a:t>
            </a:r>
            <a:r>
              <a:rPr lang="en-US" sz="3200" dirty="0" smtClean="0"/>
              <a:t>) Spring </a:t>
            </a:r>
            <a:r>
              <a:rPr lang="en-US" sz="3200" dirty="0"/>
              <a:t>Boot packages the application as a self-contained executable JAR</a:t>
            </a:r>
            <a:r>
              <a:rPr lang="en-US" sz="3200" dirty="0" smtClean="0"/>
              <a:t>,</a:t>
            </a:r>
          </a:p>
          <a:p>
            <a:r>
              <a:rPr lang="en-US" sz="3200" dirty="0" smtClean="0"/>
              <a:t> </a:t>
            </a:r>
            <a:r>
              <a:rPr lang="en-US" sz="3200" dirty="0"/>
              <a:t>we just need to build an image containing that JAR file and Java. </a:t>
            </a:r>
            <a:endParaRPr lang="en-US" sz="3200" dirty="0" smtClean="0"/>
          </a:p>
          <a:p>
            <a:r>
              <a:rPr lang="en-US" sz="3200" dirty="0" smtClean="0"/>
              <a:t>One </a:t>
            </a:r>
            <a:r>
              <a:rPr lang="en-US" sz="3200" dirty="0"/>
              <a:t>option is to take a vanilla Ubuntu </a:t>
            </a:r>
            <a:r>
              <a:rPr lang="en-US" sz="3200" dirty="0" err="1"/>
              <a:t>Docker</a:t>
            </a:r>
            <a:r>
              <a:rPr lang="en-US" sz="3200" dirty="0"/>
              <a:t> image, install Java and install the JAR. Fortunately, we can skip the first step because it’s already been done. One of the great features of the </a:t>
            </a:r>
            <a:r>
              <a:rPr lang="en-US" sz="3200" dirty="0" err="1"/>
              <a:t>Docker</a:t>
            </a:r>
            <a:r>
              <a:rPr lang="en-US" sz="3200" dirty="0"/>
              <a:t> ecosystem is https://hub.docker.com, which is a website where the community shares </a:t>
            </a:r>
            <a:r>
              <a:rPr lang="en-US" sz="3200" dirty="0" err="1"/>
              <a:t>Docker</a:t>
            </a:r>
            <a:r>
              <a:rPr lang="en-US" sz="3200" dirty="0"/>
              <a:t> images. There are a huge number of images available including </a:t>
            </a:r>
            <a:r>
              <a:rPr lang="en-US" sz="3200" dirty="0" err="1"/>
              <a:t>dockerfile</a:t>
            </a:r>
            <a:r>
              <a:rPr lang="en-US" sz="3200" dirty="0"/>
              <a:t>/java, which provides Java images for Oracle and </a:t>
            </a:r>
            <a:r>
              <a:rPr lang="en-US" sz="3200" dirty="0" err="1"/>
              <a:t>OpenJDK</a:t>
            </a:r>
            <a:r>
              <a:rPr lang="en-US" sz="3200" dirty="0"/>
              <a:t> versions 6, 7, and 8.</a:t>
            </a:r>
          </a:p>
          <a:p>
            <a:r>
              <a:rPr lang="en-US" sz="3200" dirty="0" smtClean="0"/>
              <a:t>Once </a:t>
            </a:r>
            <a:r>
              <a:rPr lang="en-US" sz="3200" dirty="0"/>
              <a:t>we have identified a suitable base image the next step is to build a new image that runs the Spring Boot application. You could build an image manually by launching the base image and entering shell commands in pretty much the same way that you would configure a regular OS. However</a:t>
            </a:r>
            <a:r>
              <a:rPr lang="en-US" sz="3200"/>
              <a:t>, </a:t>
            </a:r>
            <a:endParaRPr lang="en-US" sz="3200" smtClean="0"/>
          </a:p>
          <a:p>
            <a:r>
              <a:rPr lang="en-US" sz="3200" smtClean="0"/>
              <a:t>it’s </a:t>
            </a:r>
            <a:r>
              <a:rPr lang="en-US" sz="3200" dirty="0"/>
              <a:t>much better to automate image creation. To do that we need to create a </a:t>
            </a:r>
            <a:r>
              <a:rPr lang="en-US" sz="3200" dirty="0" err="1"/>
              <a:t>Dockerfile</a:t>
            </a:r>
            <a:r>
              <a:rPr lang="en-US" sz="3200" dirty="0"/>
              <a:t>, which is a text file containing series of commands that tell </a:t>
            </a:r>
            <a:r>
              <a:rPr lang="en-US" sz="3200" dirty="0" err="1"/>
              <a:t>Docker</a:t>
            </a:r>
            <a:r>
              <a:rPr lang="en-US" sz="3200" dirty="0"/>
              <a:t> how to build an image. Once we have written a </a:t>
            </a:r>
            <a:r>
              <a:rPr lang="en-US" sz="3200" dirty="0" err="1"/>
              <a:t>Dockerfile</a:t>
            </a:r>
            <a:r>
              <a:rPr lang="en-US" sz="3200" dirty="0"/>
              <a:t>, we can then repeatedly build an image by running </a:t>
            </a:r>
            <a:r>
              <a:rPr lang="en-US" sz="3200" dirty="0" err="1"/>
              <a:t>docker</a:t>
            </a:r>
            <a:r>
              <a:rPr lang="en-US" sz="3200" dirty="0"/>
              <a:t> build.</a:t>
            </a:r>
            <a:endParaRPr lang="it-IT" sz="3200" dirty="0"/>
          </a:p>
        </p:txBody>
      </p:sp>
    </p:spTree>
    <p:extLst>
      <p:ext uri="{BB962C8B-B14F-4D97-AF65-F5344CB8AC3E}">
        <p14:creationId xmlns:p14="http://schemas.microsoft.com/office/powerpoint/2010/main" val="3382428679"/>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strike="sngStrike" dirty="0" err="1" smtClean="0"/>
              <a:t>commands</a:t>
            </a:r>
            <a:r>
              <a:rPr lang="it-IT" strike="sngStrike" dirty="0" smtClean="0"/>
              <a:t> </a:t>
            </a:r>
            <a:r>
              <a:rPr lang="en-US" dirty="0" err="1"/>
              <a:t>Docker</a:t>
            </a:r>
            <a:r>
              <a:rPr lang="en-US" dirty="0"/>
              <a:t> to package Spring Boot applications</a:t>
            </a:r>
            <a:endParaRPr lang="it-IT" strike="sngStrike" dirty="0"/>
          </a:p>
        </p:txBody>
      </p:sp>
      <p:sp>
        <p:nvSpPr>
          <p:cNvPr id="3" name="Segnaposto contenuto 2"/>
          <p:cNvSpPr>
            <a:spLocks noGrp="1"/>
          </p:cNvSpPr>
          <p:nvPr>
            <p:ph idx="1"/>
          </p:nvPr>
        </p:nvSpPr>
        <p:spPr/>
        <p:txBody>
          <a:bodyPr/>
          <a:lstStyle/>
          <a:p>
            <a:r>
              <a:rPr lang="en-US" sz="1600" dirty="0"/>
              <a:t>FROM </a:t>
            </a:r>
            <a:r>
              <a:rPr lang="en-US" sz="1600" dirty="0" err="1"/>
              <a:t>dockerfile</a:t>
            </a:r>
            <a:r>
              <a:rPr lang="en-US" sz="1600" dirty="0"/>
              <a:t>/java:oracle-java7 MAINTAINER chris@chrisrichardson.net EXPOSE 8080 CMD java -jar spring-boot-restful-service.jar ADD build/spring-boot-restful-service.jar /data/spring-boot-restful-service.jar</a:t>
            </a:r>
          </a:p>
          <a:p>
            <a:r>
              <a:rPr lang="en-US" sz="1600" dirty="0"/>
              <a:t>As you can see, the </a:t>
            </a:r>
            <a:r>
              <a:rPr lang="en-US" sz="1600" dirty="0" err="1"/>
              <a:t>Dockerfile</a:t>
            </a:r>
            <a:r>
              <a:rPr lang="en-US" sz="1600" dirty="0"/>
              <a:t> is very simple. It consists of the following instructions:</a:t>
            </a:r>
          </a:p>
          <a:p>
            <a:r>
              <a:rPr lang="en-US" sz="1600" dirty="0"/>
              <a:t>FROM – the FROM instruction specifies the starting image, which in this example is the Java 7 image mentioned above. The first time you build this image, </a:t>
            </a:r>
            <a:r>
              <a:rPr lang="en-US" sz="1600" dirty="0" err="1"/>
              <a:t>Docker</a:t>
            </a:r>
            <a:r>
              <a:rPr lang="en-US" sz="1600" dirty="0"/>
              <a:t> will download the Java 7 image from the central </a:t>
            </a:r>
            <a:r>
              <a:rPr lang="en-US" sz="1600" dirty="0" err="1"/>
              <a:t>Docker</a:t>
            </a:r>
            <a:r>
              <a:rPr lang="en-US" sz="1600" dirty="0"/>
              <a:t> registry MAINTAINER – this instruction simply specifies the author EXPOSE – this instruction tells </a:t>
            </a:r>
            <a:r>
              <a:rPr lang="en-US" sz="1600" dirty="0" err="1"/>
              <a:t>Docker</a:t>
            </a:r>
            <a:r>
              <a:rPr lang="en-US" sz="1600" dirty="0"/>
              <a:t> that this server process will listen on port 8080 CMD – the CMD instruction specifies the command to run (by default) when the container is started, i.e. the Spring Boot application. ADD – this instruction copies the JAR file to the specified location in the image. Note that working directory for the </a:t>
            </a:r>
            <a:r>
              <a:rPr lang="en-US" sz="1600" dirty="0" err="1"/>
              <a:t>dockerfile</a:t>
            </a:r>
            <a:r>
              <a:rPr lang="en-US" sz="1600" dirty="0"/>
              <a:t>/java image is /data so that’s why we are putting the JAR file there.</a:t>
            </a:r>
          </a:p>
          <a:p>
            <a:r>
              <a:rPr lang="en-US" sz="1600" dirty="0"/>
              <a:t>Here is the shell script that builds the image:</a:t>
            </a:r>
          </a:p>
          <a:p>
            <a:r>
              <a:rPr lang="en-US" sz="1600" dirty="0" err="1"/>
              <a:t>rm</a:t>
            </a:r>
            <a:r>
              <a:rPr lang="en-US" sz="1600" dirty="0"/>
              <a:t> -</a:t>
            </a:r>
            <a:r>
              <a:rPr lang="en-US" sz="1600" dirty="0" err="1"/>
              <a:t>fr</a:t>
            </a:r>
            <a:r>
              <a:rPr lang="en-US" sz="1600" dirty="0"/>
              <a:t> build </a:t>
            </a:r>
            <a:r>
              <a:rPr lang="en-US" sz="1600" dirty="0" err="1"/>
              <a:t>mkdir</a:t>
            </a:r>
            <a:r>
              <a:rPr lang="en-US" sz="1600" dirty="0"/>
              <a:t> build </a:t>
            </a:r>
            <a:r>
              <a:rPr lang="en-US" sz="1600" dirty="0" err="1"/>
              <a:t>cp</a:t>
            </a:r>
            <a:r>
              <a:rPr lang="en-US" sz="1600" dirty="0"/>
              <a:t> ../build/libs/spring-boot-restful-service.jar build </a:t>
            </a:r>
            <a:r>
              <a:rPr lang="en-US" sz="1600" dirty="0" err="1"/>
              <a:t>docker</a:t>
            </a:r>
            <a:r>
              <a:rPr lang="en-US" sz="1600" dirty="0"/>
              <a:t> build -t </a:t>
            </a:r>
            <a:r>
              <a:rPr lang="en-US" sz="1600" dirty="0" err="1"/>
              <a:t>sb_rest_svc</a:t>
            </a:r>
            <a:r>
              <a:rPr lang="en-US" sz="1600" dirty="0"/>
              <a:t> .</a:t>
            </a:r>
          </a:p>
          <a:p>
            <a:r>
              <a:rPr lang="en-US" sz="1600" dirty="0"/>
              <a:t>This script builds the image using the </a:t>
            </a:r>
            <a:r>
              <a:rPr lang="en-US" sz="1600" dirty="0" err="1"/>
              <a:t>docker</a:t>
            </a:r>
            <a:r>
              <a:rPr lang="en-US" sz="1600" dirty="0"/>
              <a:t> build command. The –t argument specifies the name give to the new image. The “.” argument tells </a:t>
            </a:r>
            <a:r>
              <a:rPr lang="en-US" sz="1600" dirty="0" err="1"/>
              <a:t>Docker</a:t>
            </a:r>
            <a:r>
              <a:rPr lang="en-US" sz="1600" dirty="0"/>
              <a:t> to build the image using the current working directory as what is called the context of the build. The context defines the set of files that are uploaded to the </a:t>
            </a:r>
            <a:r>
              <a:rPr lang="en-US" sz="1600" dirty="0" err="1"/>
              <a:t>Docker</a:t>
            </a:r>
            <a:r>
              <a:rPr lang="en-US" sz="1600" dirty="0"/>
              <a:t> daemon and used to build the image. At the root of the context is the </a:t>
            </a:r>
            <a:r>
              <a:rPr lang="en-US" sz="1600" dirty="0" err="1"/>
              <a:t>Dockerfile</a:t>
            </a:r>
            <a:r>
              <a:rPr lang="en-US" sz="1600" dirty="0"/>
              <a:t>, which contains commands such as ADD that reference the other files in the context. We could specify the </a:t>
            </a:r>
            <a:r>
              <a:rPr lang="en-US" sz="1600" dirty="0" err="1"/>
              <a:t>Gradle</a:t>
            </a:r>
            <a:r>
              <a:rPr lang="en-US" sz="1600" dirty="0"/>
              <a:t> project root as the context and upload the entire project to the </a:t>
            </a:r>
            <a:r>
              <a:rPr lang="en-US" sz="1600" dirty="0" err="1"/>
              <a:t>Docker</a:t>
            </a:r>
            <a:r>
              <a:rPr lang="en-US" sz="1600" dirty="0"/>
              <a:t> daemon. But since the only files needed to build the image are the </a:t>
            </a:r>
            <a:r>
              <a:rPr lang="en-US" sz="1600" dirty="0" err="1"/>
              <a:t>Dockerfile</a:t>
            </a:r>
            <a:r>
              <a:rPr lang="en-US" sz="1600" dirty="0"/>
              <a:t> and the JAR it’s much more efficient to copy the JAR file to a </a:t>
            </a:r>
            <a:r>
              <a:rPr lang="en-US" sz="1600" dirty="0" err="1"/>
              <a:t>docker</a:t>
            </a:r>
            <a:r>
              <a:rPr lang="en-US" sz="1600" dirty="0"/>
              <a:t>/build subdirectory.</a:t>
            </a:r>
          </a:p>
          <a:p>
            <a:r>
              <a:rPr lang="en-US" sz="1600" dirty="0"/>
              <a:t>Now that have packaged the application as a </a:t>
            </a:r>
            <a:r>
              <a:rPr lang="en-US" sz="1600" dirty="0" err="1"/>
              <a:t>Docker</a:t>
            </a:r>
            <a:r>
              <a:rPr lang="en-US" sz="1600" dirty="0"/>
              <a:t> image we need to run it. To do that we use the </a:t>
            </a:r>
            <a:r>
              <a:rPr lang="en-US" sz="1600" dirty="0" err="1"/>
              <a:t>docker</a:t>
            </a:r>
            <a:r>
              <a:rPr lang="en-US" sz="1600" dirty="0"/>
              <a:t> run command:</a:t>
            </a:r>
          </a:p>
          <a:p>
            <a:r>
              <a:rPr lang="en-US" sz="1600" dirty="0" err="1"/>
              <a:t>docker</a:t>
            </a:r>
            <a:r>
              <a:rPr lang="en-US" sz="1600" dirty="0"/>
              <a:t> run –d –p 8080:8080 --name </a:t>
            </a:r>
            <a:r>
              <a:rPr lang="en-US" sz="1600" dirty="0" err="1"/>
              <a:t>sb_rest_svc</a:t>
            </a:r>
            <a:r>
              <a:rPr lang="en-US" sz="1600" dirty="0"/>
              <a:t> </a:t>
            </a:r>
            <a:r>
              <a:rPr lang="en-US" sz="1600" dirty="0" err="1"/>
              <a:t>sb_rest_svc</a:t>
            </a:r>
            <a:endParaRPr lang="en-US" sz="1600" dirty="0"/>
          </a:p>
          <a:p>
            <a:r>
              <a:rPr lang="en-US" sz="1600" dirty="0"/>
              <a:t>The arguments to the run command are as follows:</a:t>
            </a:r>
          </a:p>
          <a:p>
            <a:r>
              <a:rPr lang="en-US" sz="1600" dirty="0" smtClean="0"/>
              <a:t>-</a:t>
            </a:r>
            <a:r>
              <a:rPr lang="en-US" sz="1600" dirty="0"/>
              <a:t>d – tells </a:t>
            </a:r>
            <a:r>
              <a:rPr lang="en-US" sz="1600" dirty="0" err="1"/>
              <a:t>Docker</a:t>
            </a:r>
            <a:r>
              <a:rPr lang="en-US" sz="1600" dirty="0"/>
              <a:t> to run the service as a daemon -p – specifies the port mapping for the container. In this particular case, it specifies that the container’s port 8080 should be mapped to port 8080 on the host. In other words, clients can access this service via http://host:8080 –name – specifies the name of the newly created container </a:t>
            </a:r>
            <a:r>
              <a:rPr lang="en-US" sz="1600" dirty="0" err="1"/>
              <a:t>sb_rest_svc</a:t>
            </a:r>
            <a:r>
              <a:rPr lang="en-US" sz="1600" dirty="0"/>
              <a:t> – the name of the image to run</a:t>
            </a:r>
          </a:p>
          <a:p>
            <a:r>
              <a:rPr lang="en-US" sz="1600" dirty="0"/>
              <a:t>If we execute this command, the service starts up but the Spring application context initialization fails because it doesn’t know how connect to </a:t>
            </a:r>
            <a:r>
              <a:rPr lang="en-US" sz="1600" dirty="0" err="1"/>
              <a:t>MongoDB</a:t>
            </a:r>
            <a:r>
              <a:rPr lang="en-US" sz="1600" dirty="0"/>
              <a:t> and </a:t>
            </a:r>
            <a:r>
              <a:rPr lang="en-US" sz="1600" dirty="0" err="1"/>
              <a:t>RabbitMQ</a:t>
            </a:r>
            <a:r>
              <a:rPr lang="en-US" sz="1600" dirty="0"/>
              <a:t>.</a:t>
            </a:r>
          </a:p>
          <a:p>
            <a:r>
              <a:rPr lang="en-US" sz="1600" dirty="0"/>
              <a:t>Fortunately, this problem is easy to fix because of how Spring Boot and </a:t>
            </a:r>
            <a:r>
              <a:rPr lang="en-US" sz="1600" dirty="0" err="1"/>
              <a:t>Docker</a:t>
            </a:r>
            <a:r>
              <a:rPr lang="en-US" sz="1600" dirty="0"/>
              <a:t> support environment variables. One of the nice features of Spring Boot is that it let’s you specify configuration properties using OS environment variables. Specifically, for this service we need to supply values for SPRING_DATA_MONGODB_URI, which specifies the </a:t>
            </a:r>
            <a:r>
              <a:rPr lang="en-US" sz="1600" dirty="0" err="1"/>
              <a:t>MongoDB</a:t>
            </a:r>
            <a:r>
              <a:rPr lang="en-US" sz="1600" dirty="0"/>
              <a:t> database, and SPRING_RABBITMQ_HOST, which specifies the </a:t>
            </a:r>
            <a:r>
              <a:rPr lang="en-US" sz="1600" dirty="0" err="1"/>
              <a:t>RabbitMQ</a:t>
            </a:r>
            <a:r>
              <a:rPr lang="en-US" sz="1600" dirty="0"/>
              <a:t> host.</a:t>
            </a:r>
          </a:p>
          <a:p>
            <a:r>
              <a:rPr lang="en-US" sz="1600" dirty="0"/>
              <a:t>This mechanism works extremely well with </a:t>
            </a:r>
            <a:r>
              <a:rPr lang="en-US" sz="1600" dirty="0" err="1"/>
              <a:t>Docker</a:t>
            </a:r>
            <a:r>
              <a:rPr lang="en-US" sz="1600" dirty="0"/>
              <a:t> because you can use the </a:t>
            </a:r>
            <a:r>
              <a:rPr lang="en-US" sz="1600" dirty="0" err="1"/>
              <a:t>docker</a:t>
            </a:r>
            <a:r>
              <a:rPr lang="en-US" sz="1600" dirty="0"/>
              <a:t> run command’s –e option to specify values for a container’s environment variables. For example, let’s suppose that </a:t>
            </a:r>
            <a:r>
              <a:rPr lang="en-US" sz="1600" dirty="0" err="1"/>
              <a:t>RabbitMQ</a:t>
            </a:r>
            <a:r>
              <a:rPr lang="en-US" sz="1600" dirty="0"/>
              <a:t> and Mongo are running on a machine with an IP address of 192.168.59.103. You can then run the container with the following command:</a:t>
            </a:r>
          </a:p>
          <a:p>
            <a:r>
              <a:rPr lang="en-US" sz="1600" dirty="0" err="1"/>
              <a:t>docker</a:t>
            </a:r>
            <a:r>
              <a:rPr lang="en-US" sz="1600" dirty="0"/>
              <a:t> run -d -p 8080:8080 -e SPRING_DATA_MONGODB_URI=mongodb://192.168.59.103/userregistration  -e SPRING_RABBITMQ_HOST=192.168.59.103  --name </a:t>
            </a:r>
            <a:r>
              <a:rPr lang="en-US" sz="1600" dirty="0" err="1"/>
              <a:t>sb_rest_svc</a:t>
            </a:r>
            <a:r>
              <a:rPr lang="en-US" sz="1600" dirty="0"/>
              <a:t> </a:t>
            </a:r>
            <a:r>
              <a:rPr lang="en-US" sz="1600" dirty="0" err="1"/>
              <a:t>sb_rest_svc</a:t>
            </a:r>
            <a:endParaRPr lang="en-US" sz="1600" dirty="0"/>
          </a:p>
          <a:p>
            <a:r>
              <a:rPr lang="en-US" sz="1600" dirty="0"/>
              <a:t>This command starts the service, which connects to </a:t>
            </a:r>
            <a:r>
              <a:rPr lang="en-US" sz="1600" dirty="0" err="1"/>
              <a:t>MongoDB</a:t>
            </a:r>
            <a:r>
              <a:rPr lang="en-US" sz="1600" dirty="0"/>
              <a:t> and </a:t>
            </a:r>
            <a:r>
              <a:rPr lang="en-US" sz="1600" dirty="0" err="1"/>
              <a:t>RabbitMQ</a:t>
            </a:r>
            <a:r>
              <a:rPr lang="en-US" sz="1600" dirty="0"/>
              <a:t>. You can examine the output of the process using the </a:t>
            </a:r>
            <a:r>
              <a:rPr lang="en-US" sz="1600" dirty="0" err="1"/>
              <a:t>docker</a:t>
            </a:r>
            <a:r>
              <a:rPr lang="en-US" sz="1600" dirty="0"/>
              <a:t> log command:</a:t>
            </a:r>
          </a:p>
          <a:p>
            <a:r>
              <a:rPr lang="en-US" sz="1600" dirty="0" err="1"/>
              <a:t>docker</a:t>
            </a:r>
            <a:r>
              <a:rPr lang="en-US" sz="1600" dirty="0"/>
              <a:t> logs </a:t>
            </a:r>
            <a:r>
              <a:rPr lang="en-US" sz="1600" dirty="0" err="1"/>
              <a:t>sb_rest_svc</a:t>
            </a:r>
            <a:endParaRPr lang="en-US" sz="1600" dirty="0"/>
          </a:p>
          <a:p>
            <a:r>
              <a:rPr lang="en-US" sz="1600" dirty="0"/>
              <a:t>This command outputs the </a:t>
            </a:r>
            <a:r>
              <a:rPr lang="en-US" sz="1600" dirty="0" err="1"/>
              <a:t>stdout</a:t>
            </a:r>
            <a:r>
              <a:rPr lang="en-US" sz="1600" dirty="0"/>
              <a:t>/</a:t>
            </a:r>
            <a:r>
              <a:rPr lang="en-US" sz="1600" dirty="0" err="1"/>
              <a:t>stderr</a:t>
            </a:r>
            <a:r>
              <a:rPr lang="en-US" sz="1600" dirty="0"/>
              <a:t> of the service.</a:t>
            </a:r>
          </a:p>
        </p:txBody>
      </p:sp>
    </p:spTree>
    <p:extLst>
      <p:ext uri="{BB962C8B-B14F-4D97-AF65-F5344CB8AC3E}">
        <p14:creationId xmlns:p14="http://schemas.microsoft.com/office/powerpoint/2010/main" val="4127104437"/>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2343150" y="2109788"/>
            <a:ext cx="17992484" cy="10004796"/>
            <a:chOff x="1371600" y="681317"/>
            <a:chExt cx="17992167" cy="10004545"/>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p:nvPr/>
          </p:nvCxnSpPr>
          <p:spPr bwMode="auto">
            <a:xfrm>
              <a:off x="2743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p:nvPr/>
          </p:nvCxnSpPr>
          <p:spPr bwMode="auto">
            <a:xfrm>
              <a:off x="5791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p:nvPr/>
          </p:nvCxnSpPr>
          <p:spPr bwMode="auto">
            <a:xfrm>
              <a:off x="8848167" y="1881469"/>
              <a:ext cx="0" cy="880439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8780861"/>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flipH="1">
              <a:off x="17980309" y="1900518"/>
              <a:ext cx="11858" cy="8785344"/>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3562350" y="36385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996113" y="4491266"/>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9667875" y="5152562"/>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4019550" y="3813169"/>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6610350" y="3638550"/>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5086323" y="9837786"/>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999928" y="5839305"/>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1426246" y="8749384"/>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10047261" y="6024853"/>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8800142" y="7278460"/>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20201274" y="5226050"/>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10013336" y="8447914"/>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5391123" y="6956646"/>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9697139" y="8878217"/>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8789052" y="9001952"/>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55" name="Titolo 1"/>
          <p:cNvSpPr>
            <a:spLocks noGrp="1"/>
          </p:cNvSpPr>
          <p:nvPr>
            <p:ph type="title"/>
          </p:nvPr>
        </p:nvSpPr>
        <p:spPr>
          <a:xfrm>
            <a:off x="617538" y="241300"/>
            <a:ext cx="23134637" cy="1358900"/>
          </a:xfrm>
        </p:spPr>
        <p:txBody>
          <a:bodyPr/>
          <a:lstStyle/>
          <a:p>
            <a:r>
              <a:rPr lang="it-IT" dirty="0" smtClean="0"/>
              <a:t>INTEGRATION TEST </a:t>
            </a:r>
            <a:endParaRPr lang="it-IT"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587175475"/>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a:t>
            </a:r>
            <a:r>
              <a:rPr lang="it-IT" sz="2800" dirty="0" err="1" smtClean="0"/>
              <a:t>Smartfone</a:t>
            </a:r>
            <a:r>
              <a:rPr lang="it-IT" sz="2800" dirty="0" smtClean="0"/>
              <a:t> </a:t>
            </a:r>
            <a:r>
              <a:rPr lang="it-IT" sz="2800" dirty="0" err="1" smtClean="0"/>
              <a:t>application</a:t>
            </a:r>
            <a:r>
              <a:rPr lang="it-IT" sz="2800" dirty="0" smtClean="0"/>
              <a:t> the computer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a:t>
            </a:r>
            <a:r>
              <a:rPr lang="en-US" sz="2800" dirty="0" smtClean="0"/>
              <a:t>according </a:t>
            </a:r>
            <a:r>
              <a:rPr lang="en-US" sz="2800" dirty="0"/>
              <a:t>to his delivery </a:t>
            </a:r>
            <a:r>
              <a:rPr lang="en-US" sz="2800" dirty="0" smtClean="0"/>
              <a:t>plan, every morning will schedule the </a:t>
            </a:r>
            <a:r>
              <a:rPr lang="en-US" sz="2800" dirty="0"/>
              <a:t>expected </a:t>
            </a:r>
            <a:r>
              <a:rPr lang="en-US" sz="2800" dirty="0" smtClean="0"/>
              <a:t>pit stops for battery substitution </a:t>
            </a:r>
            <a:r>
              <a:rPr lang="en-US" sz="2800" dirty="0"/>
              <a:t>that will reasonably occur during </a:t>
            </a:r>
            <a:r>
              <a:rPr lang="en-US" sz="2800" dirty="0" smtClean="0"/>
              <a:t>the </a:t>
            </a:r>
            <a:r>
              <a:rPr lang="en-US" sz="2800" dirty="0"/>
              <a:t>day. By means of a mobile application </a:t>
            </a:r>
            <a:r>
              <a:rPr lang="en-US" sz="2800" dirty="0" smtClean="0"/>
              <a:t>(or web </a:t>
            </a:r>
            <a:r>
              <a:rPr lang="en-US" sz="2800" dirty="0"/>
              <a:t>application) he will book one or more </a:t>
            </a:r>
            <a:r>
              <a:rPr lang="en-US" sz="2800" dirty="0" smtClean="0"/>
              <a:t>fresh or charged batteries </a:t>
            </a:r>
            <a:r>
              <a:rPr lang="en-US" sz="2800" dirty="0"/>
              <a:t>supplied by the stations distributed in the city.</a:t>
            </a:r>
            <a:endParaRPr lang="it-IT" sz="2800" dirty="0"/>
          </a:p>
          <a:p>
            <a:pPr lvl="1" eaLnBrk="1" hangingPunct="1"/>
            <a:r>
              <a:rPr lang="it-IT" sz="2800" dirty="0" smtClean="0"/>
              <a:t>In </a:t>
            </a:r>
            <a:r>
              <a:rPr lang="it-IT" sz="2800" dirty="0"/>
              <a:t>case of  </a:t>
            </a:r>
            <a:r>
              <a:rPr lang="it-IT" sz="2800" dirty="0" err="1"/>
              <a:t>unpredictable</a:t>
            </a:r>
            <a:r>
              <a:rPr lang="it-IT" sz="2800" dirty="0"/>
              <a:t> </a:t>
            </a:r>
            <a:r>
              <a:rPr lang="it-IT" sz="2800" dirty="0" smtClean="0"/>
              <a:t>fault of </a:t>
            </a:r>
            <a:r>
              <a:rPr lang="it-IT" sz="2800" dirty="0" err="1" smtClean="0"/>
              <a:t>its</a:t>
            </a:r>
            <a:r>
              <a:rPr lang="it-IT" sz="2800" dirty="0" smtClean="0"/>
              <a:t> </a:t>
            </a:r>
            <a:r>
              <a:rPr lang="it-IT" sz="2800" dirty="0" err="1" smtClean="0"/>
              <a:t>battery</a:t>
            </a:r>
            <a:r>
              <a:rPr lang="it-IT" sz="2800" dirty="0" smtClean="0"/>
              <a:t> </a:t>
            </a:r>
            <a:r>
              <a:rPr lang="it-IT" sz="2800" dirty="0" err="1" smtClean="0"/>
              <a:t>each</a:t>
            </a:r>
            <a:r>
              <a:rPr lang="it-IT" sz="2800" dirty="0" smtClean="0"/>
              <a:t> </a:t>
            </a:r>
            <a:r>
              <a:rPr lang="it-IT" sz="2800" dirty="0" err="1" smtClean="0"/>
              <a:t>vehicle</a:t>
            </a:r>
            <a:r>
              <a:rPr lang="it-IT" sz="2800" dirty="0" smtClean="0"/>
              <a:t>, </a:t>
            </a:r>
            <a:r>
              <a:rPr lang="it-IT" sz="2800" dirty="0"/>
              <a:t>by </a:t>
            </a:r>
            <a:r>
              <a:rPr lang="it-IT" sz="2800" dirty="0" err="1"/>
              <a:t>means</a:t>
            </a:r>
            <a:r>
              <a:rPr lang="it-IT" sz="2800" dirty="0"/>
              <a:t> of a </a:t>
            </a:r>
            <a:r>
              <a:rPr lang="it-IT" sz="2800" dirty="0" err="1"/>
              <a:t>smart</a:t>
            </a:r>
            <a:r>
              <a:rPr lang="it-IT" sz="2800" dirty="0"/>
              <a:t> </a:t>
            </a:r>
            <a:r>
              <a:rPr lang="it-IT" sz="2800" dirty="0" smtClean="0"/>
              <a:t>cockpit,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smtClean="0"/>
              <a:t>available</a:t>
            </a:r>
            <a:r>
              <a:rPr lang="it-IT" sz="2800" dirty="0" smtClean="0"/>
              <a:t> </a:t>
            </a:r>
            <a:r>
              <a:rPr lang="it-IT" sz="2800" dirty="0" err="1"/>
              <a:t>battery</a:t>
            </a:r>
            <a:r>
              <a:rPr lang="it-IT" sz="2800" dirty="0"/>
              <a:t> </a:t>
            </a:r>
            <a:r>
              <a:rPr lang="it-IT" sz="2800" dirty="0" err="1"/>
              <a:t>that</a:t>
            </a:r>
            <a:r>
              <a:rPr lang="it-IT" sz="2800" dirty="0"/>
              <a:t> </a:t>
            </a:r>
            <a:r>
              <a:rPr lang="it-IT" sz="2800" dirty="0" err="1" smtClean="0"/>
              <a:t>will</a:t>
            </a:r>
            <a:r>
              <a:rPr lang="it-IT" sz="2800" dirty="0" smtClean="0"/>
              <a:t> be </a:t>
            </a:r>
            <a:r>
              <a:rPr lang="it-IT" sz="2800" dirty="0" err="1" smtClean="0"/>
              <a:t>automatically</a:t>
            </a:r>
            <a:r>
              <a:rPr lang="it-IT" sz="2800" dirty="0" smtClean="0"/>
              <a:t> </a:t>
            </a:r>
            <a:r>
              <a:rPr lang="it-IT" sz="2800" dirty="0" err="1" smtClean="0"/>
              <a:t>booked</a:t>
            </a:r>
            <a:r>
              <a:rPr lang="it-IT" sz="2800" dirty="0" smtClean="0"/>
              <a:t>.</a:t>
            </a:r>
          </a:p>
          <a:p>
            <a:pPr lvl="1" eaLnBrk="1" hangingPunct="1"/>
            <a:r>
              <a:rPr lang="it-IT" sz="2800" dirty="0" smtClean="0"/>
              <a:t>The </a:t>
            </a:r>
            <a:r>
              <a:rPr lang="it-IT" sz="2800" dirty="0" err="1" smtClean="0"/>
              <a:t>computing</a:t>
            </a:r>
            <a:r>
              <a:rPr lang="it-IT" sz="2800" dirty="0" smtClean="0"/>
              <a:t> </a:t>
            </a:r>
            <a:r>
              <a:rPr lang="it-IT" sz="2800" dirty="0" err="1" smtClean="0"/>
              <a:t>system</a:t>
            </a:r>
            <a:r>
              <a:rPr lang="it-IT" sz="2800" dirty="0" smtClean="0"/>
              <a:t>, due to </a:t>
            </a:r>
            <a:r>
              <a:rPr lang="it-IT" sz="2800" dirty="0" err="1" smtClean="0"/>
              <a:t>its</a:t>
            </a:r>
            <a:r>
              <a:rPr lang="it-IT" sz="2800" dirty="0" smtClean="0"/>
              <a:t> </a:t>
            </a:r>
            <a:r>
              <a:rPr lang="it-IT" sz="2800" dirty="0" err="1" smtClean="0"/>
              <a:t>mission</a:t>
            </a:r>
            <a:r>
              <a:rPr lang="it-IT" sz="2800" dirty="0" smtClean="0"/>
              <a:t> </a:t>
            </a:r>
            <a:r>
              <a:rPr lang="it-IT" sz="2800" dirty="0" err="1" smtClean="0"/>
              <a:t>critical</a:t>
            </a:r>
            <a:r>
              <a:rPr lang="it-IT" sz="2800" dirty="0" smtClean="0"/>
              <a:t> </a:t>
            </a:r>
            <a:r>
              <a:rPr lang="it-IT" sz="2800" dirty="0" err="1" smtClean="0"/>
              <a:t>ends</a:t>
            </a:r>
            <a:r>
              <a:rPr lang="it-IT" sz="2800" dirty="0" smtClean="0"/>
              <a:t>, </a:t>
            </a:r>
            <a:r>
              <a:rPr lang="it-IT" sz="2800" dirty="0" err="1" smtClean="0"/>
              <a:t>should</a:t>
            </a:r>
            <a:r>
              <a:rPr lang="it-IT" sz="2800" dirty="0" smtClean="0"/>
              <a:t> be </a:t>
            </a:r>
            <a:r>
              <a:rPr lang="it-IT" sz="2800" dirty="0" err="1" smtClean="0"/>
              <a:t>at</a:t>
            </a:r>
            <a:r>
              <a:rPr lang="it-IT" sz="2800" dirty="0" smtClean="0"/>
              <a:t> </a:t>
            </a:r>
            <a:r>
              <a:rPr lang="it-IT" sz="2800" dirty="0" err="1" smtClean="0"/>
              <a:t>least</a:t>
            </a:r>
            <a:r>
              <a:rPr lang="it-IT" sz="2800" dirty="0" smtClean="0"/>
              <a:t> </a:t>
            </a:r>
            <a:r>
              <a:rPr lang="it-IT" sz="2800" dirty="0" err="1" smtClean="0"/>
              <a:t>fairly</a:t>
            </a:r>
            <a:r>
              <a:rPr lang="it-IT" sz="2800" dirty="0" smtClean="0"/>
              <a:t> </a:t>
            </a:r>
            <a:r>
              <a:rPr lang="it-IT" sz="2800" dirty="0" err="1" smtClean="0"/>
              <a:t>resilient</a:t>
            </a:r>
            <a:r>
              <a:rPr lang="it-IT" sz="2800" dirty="0" smtClean="0"/>
              <a:t> </a:t>
            </a:r>
            <a:endParaRPr lang="it-IT" sz="2800" strike="sngStrike" dirty="0" smtClean="0"/>
          </a:p>
          <a:p>
            <a:pPr marL="0" indent="0" eaLnBrk="1" hangingPunct="1">
              <a:buNone/>
            </a:pPr>
            <a:endParaRPr lang="it-IT" sz="2800" dirty="0"/>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smtClean="0"/>
              <a:t>Collection of </a:t>
            </a:r>
            <a:r>
              <a:rPr lang="it-IT" dirty="0" err="1" smtClean="0"/>
              <a:t>specific</a:t>
            </a:r>
            <a:r>
              <a:rPr lang="it-IT" dirty="0" smtClean="0"/>
              <a:t> container to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Use </a:t>
            </a:r>
            <a:r>
              <a:rPr lang="it-IT" dirty="0" err="1" smtClean="0"/>
              <a:t>og</a:t>
            </a:r>
            <a:r>
              <a:rPr lang="it-IT" dirty="0" smtClean="0"/>
              <a:t> </a:t>
            </a:r>
            <a:r>
              <a:rPr lang="it-IT" dirty="0" err="1" smtClean="0"/>
              <a:t>github</a:t>
            </a:r>
            <a:r>
              <a:rPr lang="it-IT" dirty="0" smtClean="0"/>
              <a:t> </a:t>
            </a:r>
            <a:r>
              <a:rPr lang="it-IT" dirty="0" err="1" smtClean="0"/>
              <a:t>rpo</a:t>
            </a:r>
            <a:r>
              <a:rPr lang="it-IT" dirty="0" smtClean="0"/>
              <a:t> </a:t>
            </a:r>
            <a:r>
              <a:rPr lang="it-IT" dirty="0" err="1" smtClean="0"/>
              <a:t>as</a:t>
            </a:r>
            <a:r>
              <a:rPr lang="it-IT" dirty="0" smtClean="0"/>
              <a:t> a </a:t>
            </a:r>
            <a:r>
              <a:rPr lang="it-IT" dirty="0" err="1" smtClean="0"/>
              <a:t>maven</a:t>
            </a:r>
            <a:r>
              <a:rPr lang="it-IT" dirty="0" smtClean="0"/>
              <a:t> repository </a:t>
            </a:r>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smtClean="0"/>
              <a:t>Docker</a:t>
            </a:r>
            <a:r>
              <a:rPr lang="en-US" sz="3600" dirty="0" smtClean="0"/>
              <a:t> Hub is </a:t>
            </a:r>
            <a:r>
              <a:rPr lang="en-US" sz="3600" dirty="0"/>
              <a:t>a cloud-based registry service </a:t>
            </a:r>
            <a:endParaRPr lang="en-US" sz="3600" dirty="0" smtClean="0"/>
          </a:p>
          <a:p>
            <a:r>
              <a:rPr lang="en-US" sz="3600" dirty="0" smtClean="0"/>
              <a:t>It allows developers to </a:t>
            </a:r>
            <a:r>
              <a:rPr lang="en-US" sz="3600" dirty="0"/>
              <a:t>link to code repositories, build </a:t>
            </a:r>
            <a:r>
              <a:rPr lang="en-US" sz="3600" dirty="0" smtClean="0"/>
              <a:t>their images </a:t>
            </a:r>
            <a:r>
              <a:rPr lang="en-US" sz="3600" dirty="0"/>
              <a:t>and test them, stores manually pushed images, and links </a:t>
            </a:r>
            <a:r>
              <a:rPr lang="en-US" sz="3600" dirty="0" smtClean="0"/>
              <a:t>to </a:t>
            </a:r>
            <a:r>
              <a:rPr lang="en-US" sz="3600" dirty="0" err="1" smtClean="0"/>
              <a:t>Docker</a:t>
            </a:r>
            <a:r>
              <a:rPr lang="en-US" sz="3600" dirty="0" smtClean="0"/>
              <a:t> Cloud so developers can </a:t>
            </a:r>
            <a:r>
              <a:rPr lang="en-US" sz="3600" dirty="0"/>
              <a:t>deploy images to </a:t>
            </a:r>
            <a:r>
              <a:rPr lang="en-US" sz="3600" dirty="0" smtClean="0"/>
              <a:t>their hosts</a:t>
            </a:r>
            <a:r>
              <a:rPr lang="en-US" sz="3600" dirty="0"/>
              <a:t>. </a:t>
            </a:r>
            <a:endParaRPr lang="en-US" sz="3600" dirty="0" smtClean="0"/>
          </a:p>
          <a:p>
            <a:r>
              <a:rPr lang="en-US" sz="3600" dirty="0" smtClean="0"/>
              <a:t>It </a:t>
            </a:r>
            <a:r>
              <a:rPr lang="en-US" sz="3600" dirty="0"/>
              <a:t>provides a centralized resource for container image discovery, distribution and change </a:t>
            </a:r>
            <a:r>
              <a:rPr lang="en-US" sz="3600" dirty="0" smtClean="0"/>
              <a:t>management</a:t>
            </a:r>
            <a:r>
              <a:rPr lang="en-US" sz="3600" dirty="0" smtClean="0">
                <a:hlinkClick r:id="rId2"/>
              </a:rPr>
              <a:t> </a:t>
            </a:r>
          </a:p>
          <a:p>
            <a:r>
              <a:rPr lang="en-US" sz="3600" dirty="0" err="1"/>
              <a:t>Docker</a:t>
            </a:r>
            <a:r>
              <a:rPr lang="en-US" sz="3600" dirty="0"/>
              <a:t> Hub provides the following major features:</a:t>
            </a:r>
          </a:p>
          <a:p>
            <a:pPr lvl="1"/>
            <a:r>
              <a:rPr lang="en-US" sz="3600" dirty="0" smtClean="0"/>
              <a:t>Image repositories: finding, managing, pushing and pulling </a:t>
            </a:r>
            <a:r>
              <a:rPr lang="en-US" sz="3600" dirty="0"/>
              <a:t>images </a:t>
            </a:r>
            <a:r>
              <a:rPr lang="en-US" sz="3600" dirty="0" smtClean="0"/>
              <a:t>(coming from community</a:t>
            </a:r>
            <a:r>
              <a:rPr lang="en-US" sz="3600" dirty="0"/>
              <a:t>, official, and private </a:t>
            </a:r>
            <a:r>
              <a:rPr lang="en-US" sz="3600" dirty="0" smtClean="0"/>
              <a:t>libraries).</a:t>
            </a:r>
            <a:endParaRPr lang="en-US" sz="3600" dirty="0"/>
          </a:p>
          <a:p>
            <a:pPr lvl="1"/>
            <a:r>
              <a:rPr lang="en-US" sz="3600" dirty="0" smtClean="0"/>
              <a:t>Automated builds: creating new </a:t>
            </a:r>
            <a:r>
              <a:rPr lang="en-US" sz="3600" dirty="0"/>
              <a:t>images </a:t>
            </a:r>
            <a:r>
              <a:rPr lang="en-US" sz="3600" dirty="0" smtClean="0"/>
              <a:t>when changes are detected in the source </a:t>
            </a:r>
            <a:r>
              <a:rPr lang="en-US" sz="3600" dirty="0"/>
              <a:t>code repository.</a:t>
            </a:r>
          </a:p>
          <a:p>
            <a:pPr lvl="1"/>
            <a:r>
              <a:rPr lang="en-US" sz="3600" dirty="0" smtClean="0"/>
              <a:t>With </a:t>
            </a:r>
            <a:r>
              <a:rPr lang="en-US" sz="3600" dirty="0" err="1" smtClean="0"/>
              <a:t>webhooks</a:t>
            </a:r>
            <a:r>
              <a:rPr lang="en-US" sz="3600" dirty="0" smtClean="0"/>
              <a:t>, a </a:t>
            </a:r>
            <a:r>
              <a:rPr lang="en-US" sz="3600" dirty="0"/>
              <a:t>feature of </a:t>
            </a:r>
            <a:r>
              <a:rPr lang="en-US" sz="3600" dirty="0" smtClean="0"/>
              <a:t>automated builds, it is possible to trigger </a:t>
            </a:r>
            <a:r>
              <a:rPr lang="en-US" sz="3600" dirty="0"/>
              <a:t>actions after a successful push to a repository.</a:t>
            </a:r>
          </a:p>
          <a:p>
            <a:pPr lvl="1"/>
            <a:r>
              <a:rPr lang="en-US" sz="3600" dirty="0" smtClean="0"/>
              <a:t>(Organization) Create </a:t>
            </a:r>
            <a:r>
              <a:rPr lang="en-US" sz="3600" dirty="0"/>
              <a:t>work groups to manage access to image repositories.</a:t>
            </a:r>
          </a:p>
          <a:p>
            <a:pPr lvl="1"/>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lvl="1"/>
            <a:r>
              <a:rPr lang="en-US" sz="3600" dirty="0" smtClean="0"/>
              <a:t>Team collaboration </a:t>
            </a:r>
            <a:r>
              <a:rPr lang="en-US" sz="3600" dirty="0"/>
              <a:t>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smtClean="0"/>
              <a:t>Docker</a:t>
            </a:r>
            <a:r>
              <a:rPr lang="en-US" sz="3600" dirty="0" smtClean="0"/>
              <a:t> </a:t>
            </a:r>
            <a:r>
              <a:rPr lang="en-US" sz="3600" dirty="0"/>
              <a:t>Hub contains a number </a:t>
            </a:r>
            <a:r>
              <a:rPr lang="en-US" sz="3600" dirty="0" smtClean="0"/>
              <a:t>of Official Repositories. </a:t>
            </a:r>
            <a:r>
              <a:rPr lang="en-US" sz="3600" dirty="0"/>
              <a:t>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r>
              <a:rPr lang="en-US" sz="3600" dirty="0"/>
              <a:t>With Official Repositories you know you’re using an optimized and up-to-date image that was built by experts to power your applications.</a:t>
            </a:r>
          </a:p>
          <a:p>
            <a:r>
              <a:rPr lang="en-US" sz="3600" strike="sngStrike" dirty="0"/>
              <a:t>Work with </a:t>
            </a:r>
            <a:r>
              <a:rPr lang="en-US" sz="3600" strike="sngStrike" dirty="0" err="1"/>
              <a:t>Docker</a:t>
            </a:r>
            <a:r>
              <a:rPr lang="en-US" sz="3600" strike="sngStrike" dirty="0"/>
              <a:t> Hub image repositories</a:t>
            </a:r>
          </a:p>
          <a:p>
            <a:r>
              <a:rPr lang="en-US" sz="3600" dirty="0" err="1"/>
              <a:t>Docker</a:t>
            </a:r>
            <a:r>
              <a:rPr lang="en-US" sz="3600" dirty="0"/>
              <a:t> Hub provides a place </a:t>
            </a:r>
            <a:r>
              <a:rPr lang="en-US" sz="3600" dirty="0" smtClean="0"/>
              <a:t>to </a:t>
            </a:r>
            <a:r>
              <a:rPr lang="en-US" sz="3600" dirty="0"/>
              <a:t>build and ship </a:t>
            </a:r>
            <a:r>
              <a:rPr lang="en-US" sz="3600" dirty="0" err="1"/>
              <a:t>Docker</a:t>
            </a:r>
            <a:r>
              <a:rPr lang="en-US" sz="3600" dirty="0"/>
              <a:t> images.</a:t>
            </a:r>
          </a:p>
          <a:p>
            <a:pPr marL="0" indent="0">
              <a:buNone/>
            </a:pPr>
            <a:r>
              <a:rPr lang="en-US" sz="3600" strike="sngStrike" dirty="0"/>
              <a:t>You can configure </a:t>
            </a:r>
            <a:r>
              <a:rPr lang="en-US" sz="3600" strike="sngStrike" dirty="0" err="1"/>
              <a:t>Docker</a:t>
            </a:r>
            <a:r>
              <a:rPr lang="en-US" sz="3600" strike="sngStrike" dirty="0"/>
              <a:t> Hub repositories in two ways:</a:t>
            </a:r>
          </a:p>
          <a:p>
            <a:pPr marL="0" indent="0">
              <a:buNone/>
            </a:pPr>
            <a:r>
              <a:rPr lang="en-US" sz="3600" strike="sngStrike" dirty="0">
                <a:hlinkClick r:id="rId2"/>
              </a:rPr>
              <a:t>Repositories</a:t>
            </a:r>
            <a:r>
              <a:rPr lang="en-US" sz="3600" strike="sngStrike" dirty="0"/>
              <a:t>, which allow you to push images from a local </a:t>
            </a:r>
            <a:r>
              <a:rPr lang="en-US" sz="3600" strike="sngStrike" dirty="0" err="1"/>
              <a:t>Docker</a:t>
            </a:r>
            <a:r>
              <a:rPr lang="en-US" sz="3600" strike="sngStrike" dirty="0"/>
              <a:t> daemon to </a:t>
            </a:r>
            <a:r>
              <a:rPr lang="en-US" sz="3600" strike="sngStrike" dirty="0" err="1"/>
              <a:t>Docker</a:t>
            </a:r>
            <a:r>
              <a:rPr lang="en-US" sz="3600" strike="sngStrike" dirty="0"/>
              <a:t> Hub, and</a:t>
            </a:r>
          </a:p>
          <a:p>
            <a:pPr marL="0" indent="0">
              <a:buNone/>
            </a:pPr>
            <a:r>
              <a:rPr lang="en-US" sz="3600" strike="sngStrike" dirty="0">
                <a:hlinkClick r:id="rId3"/>
              </a:rPr>
              <a:t>Automated Builds</a:t>
            </a:r>
            <a:r>
              <a:rPr lang="en-US" sz="3600" strike="sngStrike" dirty="0"/>
              <a:t>, which link to a source code repository and trigger an image rebuild process on </a:t>
            </a:r>
            <a:r>
              <a:rPr lang="en-US" sz="3600" strike="sngStrike" dirty="0" err="1"/>
              <a:t>Docker</a:t>
            </a:r>
            <a:r>
              <a:rPr lang="en-US" sz="3600" strike="sngStrike"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strike="sngStrike" dirty="0" err="1"/>
              <a:t>Docker</a:t>
            </a:r>
            <a:r>
              <a:rPr lang="en-US" sz="3600" strike="sngStrike" dirty="0"/>
              <a:t> commands and </a:t>
            </a:r>
            <a:r>
              <a:rPr lang="en-US" sz="3600" strike="sngStrike" dirty="0" err="1"/>
              <a:t>Docker</a:t>
            </a:r>
            <a:r>
              <a:rPr lang="en-US" sz="3600" strike="sngStrike"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4"/>
              </a:rPr>
              <a:t>docker</a:t>
            </a:r>
            <a:r>
              <a:rPr lang="en-US" sz="3600" dirty="0">
                <a:hlinkClick r:id="rId4"/>
              </a:rPr>
              <a:t> search</a:t>
            </a:r>
            <a:r>
              <a:rPr lang="en-US" sz="3600" dirty="0"/>
              <a:t>, </a:t>
            </a:r>
            <a:r>
              <a:rPr lang="en-US" sz="3600" dirty="0">
                <a:hlinkClick r:id="rId5"/>
              </a:rPr>
              <a:t>pull</a:t>
            </a:r>
            <a:r>
              <a:rPr lang="en-US" sz="3600" dirty="0"/>
              <a:t>, </a:t>
            </a:r>
            <a:r>
              <a:rPr lang="en-US" sz="3600" dirty="0">
                <a:hlinkClick r:id="rId6"/>
              </a:rPr>
              <a:t>login</a:t>
            </a:r>
            <a:r>
              <a:rPr lang="en-US" sz="3600" dirty="0"/>
              <a:t>, and </a:t>
            </a:r>
            <a:r>
              <a:rPr lang="en-US" sz="3600" dirty="0" err="1">
                <a:hlinkClick r:id="rId7"/>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3200" dirty="0"/>
              <a:t>Red Hat </a:t>
            </a:r>
            <a:r>
              <a:rPr lang="en-US" sz="3200" dirty="0" err="1"/>
              <a:t>OpenShift</a:t>
            </a:r>
            <a:endParaRPr lang="en-US" sz="3200" dirty="0"/>
          </a:p>
          <a:p>
            <a:pPr marL="0" indent="0">
              <a:buNone/>
            </a:pPr>
            <a:r>
              <a:rPr lang="en-US" sz="3200" dirty="0" err="1"/>
              <a:t>OpenShift</a:t>
            </a:r>
            <a:r>
              <a:rPr lang="en-US" sz="3200" dirty="0"/>
              <a:t> is Red Hat's Platform-as-a-Service (</a:t>
            </a:r>
            <a:r>
              <a:rPr lang="en-US" sz="3200" dirty="0" err="1"/>
              <a:t>PaaS</a:t>
            </a:r>
            <a:r>
              <a:rPr lang="en-US" sz="3200" dirty="0"/>
              <a:t>) that allows developers to quickly develop, host, and scale applications in a cloud environment</a:t>
            </a:r>
            <a:r>
              <a:rPr lang="en-US" sz="3200" dirty="0" smtClean="0"/>
              <a:t>.</a:t>
            </a:r>
          </a:p>
          <a:p>
            <a:r>
              <a:rPr lang="en-US" sz="3200" dirty="0"/>
              <a:t>Continuous Integration with Jenkins</a:t>
            </a:r>
          </a:p>
          <a:p>
            <a:pPr marL="0" indent="0">
              <a:buNone/>
            </a:pPr>
            <a:r>
              <a:rPr lang="en-US" sz="3200" dirty="0" smtClean="0"/>
              <a:t>Jenkins is </a:t>
            </a:r>
            <a:r>
              <a:rPr lang="en-US" sz="3200" dirty="0"/>
              <a:t>a full featured continuous integration (CI) server that can run builds, tests, and other scheduled tasks and integrate with your </a:t>
            </a:r>
            <a:r>
              <a:rPr lang="en-US" sz="3200" dirty="0" err="1" smtClean="0"/>
              <a:t>dockerhub</a:t>
            </a:r>
            <a:r>
              <a:rPr lang="en-US" sz="3200" dirty="0" smtClean="0"/>
              <a:t> and </a:t>
            </a:r>
            <a:r>
              <a:rPr lang="en-US" sz="3200" dirty="0" err="1" smtClean="0"/>
              <a:t>github</a:t>
            </a:r>
            <a:r>
              <a:rPr lang="en-US" sz="3200" dirty="0" smtClean="0"/>
              <a:t> applications</a:t>
            </a:r>
            <a:r>
              <a:rPr lang="en-US" sz="32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DOCKERHUB</a:t>
              </a:r>
              <a:r>
                <a:rPr lang="it-IT" sz="2400" dirty="0"/>
                <a:t> </a:t>
              </a:r>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208093" y="9072656"/>
            <a:ext cx="3048054" cy="1259008"/>
          </a:xfrm>
          <a:prstGeom prst="wedgeRoundRectCallout">
            <a:avLst>
              <a:gd name="adj1" fmla="val 55752"/>
              <a:gd name="adj2" fmla="val 191571"/>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3" name="Freccia a destra con strisce 7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P spid="73"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a:spLocks noGrp="1"/>
          </p:cNvSpPr>
          <p:nvPr>
            <p:ph idx="1"/>
          </p:nvPr>
        </p:nvSpPr>
        <p:spPr>
          <a:xfrm>
            <a:off x="11759952" y="6880362"/>
            <a:ext cx="9721080" cy="4946190"/>
          </a:xfrm>
        </p:spPr>
        <p:txBody>
          <a:bodyPr/>
          <a:lstStyle/>
          <a:p>
            <a:r>
              <a:rPr lang="it-IT" dirty="0" err="1" smtClean="0"/>
              <a:t>Dockerfiletemplate</a:t>
            </a:r>
            <a:endParaRPr lang="it-IT" dirty="0" smtClean="0"/>
          </a:p>
          <a:p>
            <a:endParaRPr lang="it-IT" dirty="0"/>
          </a:p>
        </p:txBody>
      </p:sp>
      <p:sp>
        <p:nvSpPr>
          <p:cNvPr id="13" name="CasellaDiTesto 12"/>
          <p:cNvSpPr txBox="1"/>
          <p:nvPr/>
        </p:nvSpPr>
        <p:spPr>
          <a:xfrm>
            <a:off x="364431" y="2393504"/>
            <a:ext cx="23780218" cy="4154984"/>
          </a:xfrm>
          <a:prstGeom prst="rect">
            <a:avLst/>
          </a:prstGeom>
          <a:noFill/>
        </p:spPr>
        <p:txBody>
          <a:bodyPr wrap="square" rtlCol="0">
            <a:spAutoFit/>
          </a:bodyPr>
          <a:lstStyle/>
          <a:p>
            <a:endParaRPr lang="it-IT" sz="2400" b="1" dirty="0" smtClean="0"/>
          </a:p>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a:t>tmp</a:t>
            </a:r>
            <a:endParaRPr lang="it-IT" sz="2400" u="sng" dirty="0"/>
          </a:p>
          <a:p>
            <a:r>
              <a:rPr lang="it-IT" sz="2400" b="1" dirty="0"/>
              <a:t>RUN</a:t>
            </a:r>
            <a:r>
              <a:rPr lang="it-IT" sz="2400" dirty="0"/>
              <a:t> </a:t>
            </a:r>
            <a:r>
              <a:rPr lang="it-IT" sz="2400" u="sng" dirty="0" err="1"/>
              <a:t>mkdir</a:t>
            </a:r>
            <a:r>
              <a:rPr lang="it-IT" sz="2400" u="sng" dirty="0"/>
              <a:t> /</a:t>
            </a:r>
            <a:r>
              <a:rPr lang="it-IT" sz="2400" u="sng" dirty="0" err="1" smtClean="0"/>
              <a:t>temp</a:t>
            </a:r>
            <a:endParaRPr lang="it-IT" sz="2400" u="sng" dirty="0" smtClean="0"/>
          </a:p>
          <a:p>
            <a:endParaRPr lang="it-IT" sz="2400" u="sng" dirty="0"/>
          </a:p>
          <a:p>
            <a:r>
              <a:rPr lang="it-IT" sz="2400" b="1" dirty="0"/>
              <a:t>RUN</a:t>
            </a:r>
            <a:r>
              <a:rPr lang="it-IT" sz="2400" dirty="0"/>
              <a:t> </a:t>
            </a:r>
            <a:r>
              <a:rPr lang="it-IT" sz="2400" u="sng" dirty="0" err="1">
                <a:solidFill>
                  <a:srgbClr val="FF0000"/>
                </a:solidFill>
              </a:rPr>
              <a:t>git</a:t>
            </a:r>
            <a:r>
              <a:rPr lang="it-IT" sz="2400" u="sng" dirty="0">
                <a:solidFill>
                  <a:srgbClr val="FF0000"/>
                </a:solidFill>
              </a:rPr>
              <a:t> clone -b </a:t>
            </a:r>
            <a:r>
              <a:rPr lang="it-IT" sz="2400" u="sng" dirty="0" err="1">
                <a:solidFill>
                  <a:srgbClr val="FF0000"/>
                </a:solidFill>
              </a:rPr>
              <a:t>qualityassurance</a:t>
            </a:r>
            <a:r>
              <a:rPr lang="it-IT" sz="2400" u="sng" dirty="0">
                <a:solidFill>
                  <a:srgbClr val="FF0000"/>
                </a:solidFill>
              </a:rPr>
              <a:t> https://github.com/lbennardis/bookabatteryservice.git /</a:t>
            </a:r>
            <a:r>
              <a:rPr lang="it-IT" sz="2400" u="sng" dirty="0" err="1">
                <a:solidFill>
                  <a:srgbClr val="FF0000"/>
                </a:solidFill>
              </a:rPr>
              <a:t>temp</a:t>
            </a:r>
            <a:r>
              <a:rPr lang="it-IT" sz="2400" u="sng" dirty="0">
                <a:solidFill>
                  <a:srgbClr val="FF0000"/>
                </a:solidFill>
              </a:rPr>
              <a:t> </a:t>
            </a:r>
            <a:endParaRPr lang="it-IT" sz="2400" u="sng" dirty="0" smtClean="0">
              <a:solidFill>
                <a:srgbClr val="FF0000"/>
              </a:solidFill>
            </a:endParaRPr>
          </a:p>
          <a:p>
            <a:endParaRPr lang="it-IT" sz="2400" u="sng" dirty="0">
              <a:solidFill>
                <a:srgbClr val="FF0000"/>
              </a:solidFill>
            </a:endParaRPr>
          </a:p>
          <a:p>
            <a:r>
              <a:rPr lang="en-US" sz="2400" b="1" dirty="0"/>
              <a:t>RUN</a:t>
            </a:r>
            <a:r>
              <a:rPr lang="en-US" sz="2400" dirty="0"/>
              <a:t> bash -c 'touch </a:t>
            </a:r>
            <a:r>
              <a:rPr lang="en-US" sz="2400" dirty="0">
                <a:hlinkClick r:id="rId2"/>
              </a:rPr>
              <a:t>/</a:t>
            </a:r>
            <a:r>
              <a:rPr lang="en-US" sz="2400" u="sng" dirty="0">
                <a:hlinkClick r:id="rId2"/>
              </a:rPr>
              <a:t>temp/it/</a:t>
            </a:r>
            <a:r>
              <a:rPr lang="en-US" sz="2400" u="sng" dirty="0" err="1">
                <a:hlinkClick r:id="rId2"/>
              </a:rPr>
              <a:t>luigibennardis</a:t>
            </a:r>
            <a:r>
              <a:rPr lang="en-US" sz="2400" u="sng" dirty="0">
                <a:hlinkClick r:id="rId2"/>
              </a:rPr>
              <a:t>/00D-bookABattery_SERVICE</a:t>
            </a:r>
            <a:r>
              <a:rPr lang="en-US" sz="2400" b="1" u="sng" dirty="0">
                <a:solidFill>
                  <a:srgbClr val="FF0000"/>
                </a:solidFill>
                <a:hlinkClick r:id="rId2"/>
              </a:rPr>
              <a:t>/@version@/@</a:t>
            </a:r>
            <a:r>
              <a:rPr lang="en-US" sz="2400" b="1" u="sng" dirty="0" err="1">
                <a:solidFill>
                  <a:srgbClr val="FF0000"/>
                </a:solidFill>
                <a:hlinkClick r:id="rId2"/>
              </a:rPr>
              <a:t>jar_name</a:t>
            </a:r>
            <a:r>
              <a:rPr lang="en-US" sz="2400" b="1" u="sng" dirty="0">
                <a:solidFill>
                  <a:srgbClr val="FF0000"/>
                </a:solidFill>
                <a:hlinkClick r:id="rId2"/>
              </a:rPr>
              <a:t>@-@version@.</a:t>
            </a:r>
            <a:r>
              <a:rPr lang="en-US" sz="2400" u="sng" dirty="0" smtClean="0">
                <a:hlinkClick r:id="rId2"/>
              </a:rPr>
              <a:t>jar</a:t>
            </a:r>
            <a:r>
              <a:rPr lang="en-US" sz="2400" u="sng" dirty="0" smtClean="0"/>
              <a:t>‘</a:t>
            </a:r>
          </a:p>
          <a:p>
            <a:endParaRPr lang="en-US" sz="2400" u="sng" dirty="0"/>
          </a:p>
          <a:p>
            <a:r>
              <a:rPr lang="it-IT" sz="2400" b="1" dirty="0"/>
              <a:t>ENTRYPOINT</a:t>
            </a:r>
            <a:r>
              <a:rPr lang="it-IT" sz="2400" dirty="0"/>
              <a:t> ["java","-</a:t>
            </a:r>
            <a:r>
              <a:rPr lang="it-IT" sz="2400" dirty="0" err="1"/>
              <a:t>Djava.security.egd</a:t>
            </a:r>
            <a:r>
              <a:rPr lang="it-IT" sz="2400" dirty="0"/>
              <a:t>=file:/</a:t>
            </a:r>
            <a:r>
              <a:rPr lang="it-IT" sz="2400" u="sng" dirty="0"/>
              <a:t>dev/./urandom","-jar","/temp/it/luigibennardis/00D-bookABattery_SERVICE</a:t>
            </a:r>
            <a:r>
              <a:rPr lang="it-IT" sz="2400" b="1" u="sng" dirty="0">
                <a:solidFill>
                  <a:srgbClr val="FF0000"/>
                </a:solidFill>
              </a:rPr>
              <a:t>/@version@/@jar_name@-@version@.</a:t>
            </a:r>
            <a:r>
              <a:rPr lang="it-IT" sz="2400" u="sng" dirty="0"/>
              <a:t>jar</a:t>
            </a:r>
            <a:r>
              <a:rPr lang="it-IT" sz="2400" u="sng" dirty="0" smtClean="0"/>
              <a:t>"]</a:t>
            </a: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a:spLocks noGrp="1"/>
          </p:cNvSpPr>
          <p:nvPr>
            <p:ph idx="1"/>
          </p:nvPr>
        </p:nvSpPr>
        <p:spPr>
          <a:xfrm>
            <a:off x="21048984" y="5802698"/>
            <a:ext cx="6138258" cy="4946190"/>
          </a:xfrm>
        </p:spPr>
        <p:txBody>
          <a:bodyPr/>
          <a:lstStyle/>
          <a:p>
            <a:r>
              <a:rPr lang="it-IT" dirty="0" err="1" smtClean="0"/>
              <a:t>Blah</a:t>
            </a:r>
            <a:r>
              <a:rPr lang="it-IT" dirty="0" smtClean="0"/>
              <a:t> </a:t>
            </a:r>
          </a:p>
          <a:p>
            <a:r>
              <a:rPr lang="it-IT" dirty="0" err="1" smtClean="0"/>
              <a:t>Blah</a:t>
            </a:r>
            <a:r>
              <a:rPr lang="it-IT" dirty="0" smtClean="0"/>
              <a:t> </a:t>
            </a:r>
          </a:p>
          <a:p>
            <a:r>
              <a:rPr lang="it-IT" dirty="0" smtClean="0"/>
              <a:t> </a:t>
            </a:r>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574707" y="2220736"/>
            <a:ext cx="19466165" cy="8217634"/>
          </a:xfrm>
          <a:prstGeom prst="rect">
            <a:avLst/>
          </a:prstGeom>
          <a:noFill/>
        </p:spPr>
        <p:txBody>
          <a:bodyPr wrap="square" rtlCol="0">
            <a:spAutoFit/>
          </a:bodyPr>
          <a:lstStyle/>
          <a:p>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com.google.code.maven-replacer-plugin</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a:solidFill>
                  <a:srgbClr val="800000"/>
                </a:solidFill>
                <a:latin typeface="Consolas"/>
              </a:rPr>
              <a:t>artifactId</a:t>
            </a:r>
            <a:r>
              <a:rPr lang="it-IT" sz="2400" dirty="0">
                <a:solidFill>
                  <a:srgbClr val="0000FF"/>
                </a:solidFill>
                <a:latin typeface="Consolas"/>
              </a:rPr>
              <a:t>&gt;</a:t>
            </a:r>
            <a:r>
              <a:rPr lang="it-IT" sz="2400" dirty="0" err="1">
                <a:latin typeface="Consolas"/>
              </a:rPr>
              <a:t>replacer</a:t>
            </a:r>
            <a:r>
              <a:rPr lang="it-IT" sz="2400" dirty="0">
                <a:solidFill>
                  <a:srgbClr val="0000FF"/>
                </a:solidFill>
                <a:latin typeface="Consolas"/>
              </a:rPr>
              <a:t>&lt;/</a:t>
            </a:r>
            <a:r>
              <a:rPr lang="it-IT" sz="2400" dirty="0">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1.5.3</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8000"/>
                </a:solidFill>
                <a:latin typeface="Consolas"/>
              </a:rPr>
              <a:t>&lt;!–- DELETED FRAGMENTS FOR DEMO PURPOUSE  --&gt;</a:t>
            </a:r>
          </a:p>
          <a:p>
            <a:r>
              <a:rPr lang="it-IT" sz="2400" dirty="0">
                <a:latin typeface="Consolas"/>
              </a:rPr>
              <a:t>  </a:t>
            </a:r>
            <a:br>
              <a:rPr lang="it-IT" sz="2400" dirty="0">
                <a:latin typeface="Consolas"/>
              </a:rPr>
            </a:br>
            <a:r>
              <a:rPr lang="it-IT" sz="2400" dirty="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solidFill>
                  <a:srgbClr val="0000FF"/>
                </a:solidFill>
                <a:latin typeface="Consolas"/>
              </a:rPr>
              <a:t>&lt;</a:t>
            </a:r>
            <a:r>
              <a:rPr lang="it-IT" sz="2400" dirty="0">
                <a:solidFill>
                  <a:srgbClr val="800000"/>
                </a:solidFill>
                <a:latin typeface="Consolas"/>
              </a:rPr>
              <a:t>file</a:t>
            </a:r>
            <a:r>
              <a:rPr lang="it-IT" sz="2400" dirty="0">
                <a:solidFill>
                  <a:srgbClr val="0000FF"/>
                </a:solidFill>
                <a:latin typeface="Consolas"/>
              </a:rPr>
              <a:t>&gt;</a:t>
            </a:r>
            <a:r>
              <a:rPr lang="it-IT" sz="2400" dirty="0" err="1">
                <a:latin typeface="Consolas"/>
              </a:rPr>
              <a:t>src</a:t>
            </a:r>
            <a:r>
              <a:rPr lang="it-IT" sz="2400" dirty="0">
                <a:latin typeface="Consolas"/>
              </a:rPr>
              <a:t>/</a:t>
            </a:r>
            <a:r>
              <a:rPr lang="it-IT" sz="2400" dirty="0" err="1">
                <a:latin typeface="Consolas"/>
              </a:rPr>
              <a:t>main</a:t>
            </a:r>
            <a:r>
              <a:rPr lang="it-IT" sz="2400" dirty="0">
                <a:latin typeface="Consolas"/>
              </a:rPr>
              <a:t>/</a:t>
            </a:r>
            <a:r>
              <a:rPr lang="it-IT" sz="2400" dirty="0" err="1">
                <a:latin typeface="Consolas"/>
              </a:rPr>
              <a:t>docker</a:t>
            </a:r>
            <a:r>
              <a:rPr lang="it-IT" sz="2400" dirty="0">
                <a:latin typeface="Consolas"/>
              </a:rPr>
              <a:t>/</a:t>
            </a:r>
            <a:r>
              <a:rPr lang="it-IT" sz="2400" dirty="0" err="1">
                <a:latin typeface="Consolas"/>
              </a:rPr>
              <a:t>dockerfileTemplate</a:t>
            </a:r>
            <a:r>
              <a:rPr lang="it-IT" sz="2400" dirty="0">
                <a:solidFill>
                  <a:srgbClr val="0000FF"/>
                </a:solidFill>
                <a:latin typeface="Consolas"/>
              </a:rPr>
              <a:t>&lt;/</a:t>
            </a:r>
            <a:r>
              <a:rPr lang="it-IT" sz="2400" dirty="0">
                <a:solidFill>
                  <a:srgbClr val="800000"/>
                </a:solidFill>
                <a:latin typeface="Consolas"/>
              </a:rPr>
              <a:t>file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p>
          <a:p>
            <a:r>
              <a:rPr lang="it-IT" sz="2400" dirty="0">
                <a:solidFill>
                  <a:srgbClr val="008000"/>
                </a:solidFill>
                <a:latin typeface="Consolas"/>
              </a:rPr>
              <a:t>	</a:t>
            </a:r>
            <a:r>
              <a:rPr lang="it-IT" sz="2400" dirty="0" smtClean="0">
                <a:solidFill>
                  <a:srgbClr val="008000"/>
                </a:solidFill>
                <a:latin typeface="Consolas"/>
              </a:rPr>
              <a:t>&lt;!--</a:t>
            </a:r>
            <a:r>
              <a:rPr lang="it-IT" sz="2400" dirty="0">
                <a:solidFill>
                  <a:srgbClr val="008000"/>
                </a:solidFill>
                <a:latin typeface="Consolas"/>
              </a:rPr>
              <a:t>PATH_TO_REPO /</a:t>
            </a:r>
            <a:r>
              <a:rPr lang="it-IT" sz="2400" dirty="0" err="1">
                <a:solidFill>
                  <a:srgbClr val="008000"/>
                </a:solidFill>
                <a:latin typeface="Consolas"/>
              </a:rPr>
              <a:t>var</a:t>
            </a:r>
            <a:r>
              <a:rPr lang="it-IT" sz="2400" dirty="0">
                <a:solidFill>
                  <a:srgbClr val="008000"/>
                </a:solidFill>
                <a:latin typeface="Consolas"/>
              </a:rPr>
              <a:t>/</a:t>
            </a:r>
            <a:r>
              <a:rPr lang="it-IT" sz="2400" dirty="0" err="1">
                <a:solidFill>
                  <a:srgbClr val="008000"/>
                </a:solidFill>
                <a:latin typeface="Consolas"/>
              </a:rPr>
              <a:t>lib</a:t>
            </a:r>
            <a:r>
              <a:rPr lang="it-IT" sz="2400" dirty="0">
                <a:solidFill>
                  <a:srgbClr val="008000"/>
                </a:solidFill>
                <a:latin typeface="Consolas"/>
              </a:rPr>
              <a:t>/</a:t>
            </a:r>
            <a:r>
              <a:rPr lang="it-IT" sz="2400" dirty="0" err="1">
                <a:solidFill>
                  <a:srgbClr val="008000"/>
                </a:solidFill>
                <a:latin typeface="Consolas"/>
              </a:rPr>
              <a:t>openshift</a:t>
            </a:r>
            <a:r>
              <a:rPr lang="it-IT" sz="2400" dirty="0">
                <a:solidFill>
                  <a:srgbClr val="008000"/>
                </a:solidFill>
                <a:latin typeface="Consolas"/>
              </a:rPr>
              <a:t>/566ae57d0c1e6629760000cd/</a:t>
            </a:r>
            <a:r>
              <a:rPr lang="it-IT" sz="2400" dirty="0" err="1">
                <a:solidFill>
                  <a:srgbClr val="008000"/>
                </a:solidFill>
                <a:latin typeface="Consolas"/>
              </a:rPr>
              <a:t>app</a:t>
            </a:r>
            <a:r>
              <a:rPr lang="it-IT" sz="2400" dirty="0">
                <a:solidFill>
                  <a:srgbClr val="008000"/>
                </a:solidFill>
                <a:latin typeface="Consolas"/>
              </a:rPr>
              <a:t>-root/data/</a:t>
            </a:r>
            <a:r>
              <a:rPr lang="it-IT" sz="2400" dirty="0" err="1">
                <a:solidFill>
                  <a:srgbClr val="008000"/>
                </a:solidFill>
                <a:latin typeface="Consolas"/>
              </a:rPr>
              <a:t>buildjenkins</a:t>
            </a:r>
            <a:r>
              <a:rPr lang="it-IT" sz="2400" dirty="0">
                <a:solidFill>
                  <a:srgbClr val="008000"/>
                </a:solidFill>
                <a:latin typeface="Consolas"/>
              </a:rPr>
              <a:t>/</a:t>
            </a:r>
            <a:r>
              <a:rPr lang="it-IT" sz="2400" dirty="0" err="1">
                <a:solidFill>
                  <a:srgbClr val="008000"/>
                </a:solidFill>
                <a:latin typeface="Consolas"/>
              </a:rPr>
              <a:t>qualityassurance</a:t>
            </a:r>
            <a:r>
              <a:rPr lang="it-IT" sz="2400" dirty="0">
                <a:solidFill>
                  <a:srgbClr val="008000"/>
                </a:solidFill>
                <a:latin typeface="Consolas"/>
              </a:rPr>
              <a:t>--&gt;</a:t>
            </a:r>
            <a:r>
              <a:rPr lang="it-IT" sz="2400" dirty="0">
                <a:latin typeface="Consolas"/>
              </a:rPr>
              <a:t/>
            </a:r>
            <a:br>
              <a:rPr lang="it-IT" sz="2400" dirty="0">
                <a:latin typeface="Consolas"/>
              </a:rPr>
            </a:br>
            <a:r>
              <a:rPr lang="it-IT" sz="2400" dirty="0" smtClean="0">
                <a:latin typeface="Consolas"/>
              </a:rPr>
              <a:t>	</a:t>
            </a:r>
          </a:p>
          <a:p>
            <a:r>
              <a:rPr lang="it-IT" sz="2400" dirty="0">
                <a:solidFill>
                  <a:srgbClr val="0000FF"/>
                </a:solidFill>
                <a:latin typeface="Consolas"/>
              </a:rPr>
              <a:t>	</a:t>
            </a:r>
            <a:r>
              <a:rPr lang="it-IT" sz="2400" dirty="0" smtClean="0">
                <a:solidFill>
                  <a:srgbClr val="0000FF"/>
                </a:solidFill>
                <a:latin typeface="Consolas"/>
              </a:rPr>
              <a:t>&lt;</a:t>
            </a:r>
            <a:r>
              <a:rPr lang="it-IT" sz="2400" dirty="0" err="1">
                <a:solidFill>
                  <a:srgbClr val="800000"/>
                </a:solidFill>
                <a:latin typeface="Consolas"/>
              </a:rPr>
              <a:t>outputFile</a:t>
            </a:r>
            <a:r>
              <a:rPr lang="it-IT" sz="2400" dirty="0">
                <a:solidFill>
                  <a:srgbClr val="0000FF"/>
                </a:solidFill>
                <a:latin typeface="Consolas"/>
              </a:rPr>
              <a:t>&gt;</a:t>
            </a:r>
            <a:r>
              <a:rPr lang="it-IT" sz="2400" dirty="0">
                <a:latin typeface="Consolas"/>
              </a:rPr>
              <a:t>${PATH_TO_REPO}/</a:t>
            </a:r>
            <a:r>
              <a:rPr lang="it-IT" sz="2400" dirty="0" err="1">
                <a:latin typeface="Consolas"/>
              </a:rPr>
              <a:t>Dockerfile</a:t>
            </a:r>
            <a:r>
              <a:rPr lang="it-IT" sz="2400" dirty="0">
                <a:solidFill>
                  <a:srgbClr val="0000FF"/>
                </a:solidFill>
                <a:latin typeface="Consolas"/>
              </a:rPr>
              <a:t>&lt;/</a:t>
            </a:r>
            <a:r>
              <a:rPr lang="it-IT" sz="2400" dirty="0" err="1">
                <a:solidFill>
                  <a:srgbClr val="800000"/>
                </a:solidFill>
                <a:latin typeface="Consolas"/>
              </a:rPr>
              <a:t>outputFile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replacements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replacement</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token</a:t>
            </a:r>
            <a:r>
              <a:rPr lang="it-IT" sz="2400" dirty="0" smtClean="0">
                <a:solidFill>
                  <a:srgbClr val="0000FF"/>
                </a:solidFill>
                <a:latin typeface="Consolas"/>
              </a:rPr>
              <a:t>&gt;</a:t>
            </a:r>
            <a:r>
              <a:rPr lang="it-IT" sz="2400" dirty="0" smtClean="0">
                <a:latin typeface="Consolas"/>
              </a:rPr>
              <a:t>@</a:t>
            </a:r>
            <a:r>
              <a:rPr lang="it-IT" sz="2400" dirty="0" err="1" smtClean="0">
                <a:latin typeface="Consolas"/>
              </a:rPr>
              <a:t>jar_name</a:t>
            </a:r>
            <a:r>
              <a:rPr lang="it-IT" sz="2400" dirty="0" smtClean="0">
                <a:latin typeface="Consolas"/>
              </a:rPr>
              <a:t>@</a:t>
            </a:r>
            <a:r>
              <a:rPr lang="it-IT" sz="2400" dirty="0" smtClean="0">
                <a:solidFill>
                  <a:srgbClr val="0000FF"/>
                </a:solidFill>
                <a:latin typeface="Consolas"/>
              </a:rPr>
              <a:t>&lt;/</a:t>
            </a:r>
            <a:r>
              <a:rPr lang="it-IT" sz="2400" dirty="0" err="1" smtClean="0">
                <a:solidFill>
                  <a:srgbClr val="800000"/>
                </a:solidFill>
                <a:latin typeface="Consolas"/>
              </a:rPr>
              <a:t>token</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value</a:t>
            </a:r>
            <a:r>
              <a:rPr lang="it-IT" sz="2400" dirty="0" smtClean="0">
                <a:solidFill>
                  <a:srgbClr val="0000FF"/>
                </a:solidFill>
                <a:latin typeface="Consolas"/>
              </a:rPr>
              <a:t>&gt;</a:t>
            </a:r>
            <a:r>
              <a:rPr lang="it-IT" sz="2400" dirty="0" smtClean="0">
                <a:latin typeface="Consolas"/>
              </a:rPr>
              <a:t>00D-bookABattery_SERVICE</a:t>
            </a:r>
            <a:r>
              <a:rPr lang="it-IT" sz="2400" dirty="0" smtClean="0">
                <a:solidFill>
                  <a:srgbClr val="0000FF"/>
                </a:solidFill>
                <a:latin typeface="Consolas"/>
              </a:rPr>
              <a:t>&lt;/</a:t>
            </a:r>
            <a:r>
              <a:rPr lang="it-IT" sz="2400" dirty="0" err="1" smtClean="0">
                <a:solidFill>
                  <a:srgbClr val="800000"/>
                </a:solidFill>
                <a:latin typeface="Consolas"/>
              </a:rPr>
              <a:t>value</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replacement</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replacement</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token</a:t>
            </a:r>
            <a:r>
              <a:rPr lang="it-IT" sz="2400" dirty="0" smtClean="0">
                <a:solidFill>
                  <a:srgbClr val="0000FF"/>
                </a:solidFill>
                <a:latin typeface="Consolas"/>
              </a:rPr>
              <a:t>&gt;</a:t>
            </a:r>
            <a:r>
              <a:rPr lang="it-IT" sz="2400" dirty="0" smtClean="0">
                <a:latin typeface="Consolas"/>
              </a:rPr>
              <a:t>@version@</a:t>
            </a:r>
            <a:r>
              <a:rPr lang="it-IT" sz="2400" dirty="0" smtClean="0">
                <a:solidFill>
                  <a:srgbClr val="0000FF"/>
                </a:solidFill>
                <a:latin typeface="Consolas"/>
              </a:rPr>
              <a:t>&lt;/</a:t>
            </a:r>
            <a:r>
              <a:rPr lang="it-IT" sz="2400" dirty="0" err="1" smtClean="0">
                <a:solidFill>
                  <a:srgbClr val="800000"/>
                </a:solidFill>
                <a:latin typeface="Consolas"/>
              </a:rPr>
              <a:t>token</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value</a:t>
            </a:r>
            <a:r>
              <a:rPr lang="it-IT" sz="2400" dirty="0" smtClean="0">
                <a:solidFill>
                  <a:srgbClr val="0000FF"/>
                </a:solidFill>
                <a:latin typeface="Consolas"/>
              </a:rPr>
              <a:t>&gt;</a:t>
            </a:r>
            <a:r>
              <a:rPr lang="it-IT" sz="2400" dirty="0" smtClean="0">
                <a:latin typeface="Consolas"/>
              </a:rPr>
              <a:t>${</a:t>
            </a:r>
            <a:r>
              <a:rPr lang="it-IT" sz="2400" dirty="0" err="1" smtClean="0">
                <a:latin typeface="Consolas"/>
              </a:rPr>
              <a:t>project.version</a:t>
            </a:r>
            <a:r>
              <a:rPr lang="it-IT" sz="2400" dirty="0" smtClean="0">
                <a:latin typeface="Consolas"/>
              </a:rPr>
              <a:t>}</a:t>
            </a:r>
            <a:r>
              <a:rPr lang="it-IT" sz="2400" dirty="0" smtClean="0">
                <a:solidFill>
                  <a:srgbClr val="0000FF"/>
                </a:solidFill>
                <a:latin typeface="Consolas"/>
              </a:rPr>
              <a:t>&lt;/</a:t>
            </a:r>
            <a:r>
              <a:rPr lang="it-IT" sz="2400" dirty="0" err="1" smtClean="0">
                <a:solidFill>
                  <a:srgbClr val="800000"/>
                </a:solidFill>
                <a:latin typeface="Consolas"/>
              </a:rPr>
              <a:t>value</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replacement</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a:solidFill>
                  <a:srgbClr val="008000"/>
                </a:solidFill>
                <a:latin typeface="Consolas"/>
              </a:rPr>
              <a:t>&lt;!–- DELETED FRAGMENTS FOR DEMO PURPOUSE  </a:t>
            </a:r>
            <a:r>
              <a:rPr lang="it-IT" sz="2400" dirty="0" smtClean="0">
                <a:solidFill>
                  <a:srgbClr val="008000"/>
                </a:solidFill>
                <a:latin typeface="Consolas"/>
              </a:rPr>
              <a:t>--&gt;</a:t>
            </a:r>
            <a:endParaRPr lang="it-IT" sz="2400" dirty="0">
              <a:solidFill>
                <a:srgbClr val="008000"/>
              </a:solidFill>
              <a:latin typeface="Consolas"/>
            </a:endParaRPr>
          </a:p>
        </p:txBody>
      </p:sp>
    </p:spTree>
    <p:extLst>
      <p:ext uri="{BB962C8B-B14F-4D97-AF65-F5344CB8AC3E}">
        <p14:creationId xmlns:p14="http://schemas.microsoft.com/office/powerpoint/2010/main" val="6120948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a:spLocks noGrp="1"/>
          </p:cNvSpPr>
          <p:nvPr>
            <p:ph idx="1"/>
          </p:nvPr>
        </p:nvSpPr>
        <p:spPr>
          <a:xfrm>
            <a:off x="19446382" y="4928642"/>
            <a:ext cx="9721080" cy="4946190"/>
          </a:xfrm>
        </p:spPr>
        <p:txBody>
          <a:bodyPr/>
          <a:lstStyle/>
          <a:p>
            <a:r>
              <a:rPr lang="it-IT" dirty="0" err="1" smtClean="0"/>
              <a:t>Blah</a:t>
            </a:r>
            <a:r>
              <a:rPr lang="it-IT" dirty="0" smtClean="0"/>
              <a:t> </a:t>
            </a:r>
          </a:p>
          <a:p>
            <a:r>
              <a:rPr lang="it-IT" dirty="0" err="1" smtClean="0"/>
              <a:t>Blah</a:t>
            </a:r>
            <a:r>
              <a:rPr lang="it-IT" dirty="0" smtClean="0"/>
              <a:t> </a:t>
            </a:r>
          </a:p>
          <a:p>
            <a:r>
              <a:rPr lang="it-IT" dirty="0" err="1" smtClean="0"/>
              <a:t>Git</a:t>
            </a:r>
            <a:r>
              <a:rPr lang="it-IT" dirty="0" smtClean="0"/>
              <a:t> hub AD A MAVEN REPO FOR </a:t>
            </a:r>
          </a:p>
          <a:p>
            <a:pPr lvl="1"/>
            <a:r>
              <a:rPr lang="it-IT" dirty="0" smtClean="0"/>
              <a:t>JAR</a:t>
            </a:r>
          </a:p>
          <a:p>
            <a:pPr lvl="1"/>
            <a:r>
              <a:rPr lang="it-IT" dirty="0" smtClean="0"/>
              <a:t>DOCKERFILE</a:t>
            </a:r>
          </a:p>
          <a:p>
            <a:r>
              <a:rPr lang="it-IT" dirty="0" smtClean="0"/>
              <a:t> </a:t>
            </a:r>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574707" y="2161102"/>
            <a:ext cx="20690301" cy="8217634"/>
          </a:xfrm>
          <a:prstGeom prst="rect">
            <a:avLst/>
          </a:prstGeom>
          <a:noFill/>
        </p:spPr>
        <p:txBody>
          <a:bodyPr wrap="square" rtlCol="0">
            <a:spAutoFit/>
          </a:bodyPr>
          <a:lstStyle/>
          <a:p>
            <a:r>
              <a:rPr lang="it-IT" sz="2400" dirty="0" smtClean="0">
                <a:solidFill>
                  <a:srgbClr val="0000FF"/>
                </a:solidFill>
                <a:latin typeface="Consolas"/>
              </a:rPr>
              <a:t>&lt;</a:t>
            </a:r>
            <a:r>
              <a:rPr lang="it-IT" sz="2400" dirty="0" err="1" smtClean="0">
                <a:solidFill>
                  <a:srgbClr val="800000"/>
                </a:solidFill>
                <a:latin typeface="Consolas"/>
              </a:rPr>
              <a:t>groupId</a:t>
            </a:r>
            <a:r>
              <a:rPr lang="it-IT" sz="2400" dirty="0" smtClean="0">
                <a:solidFill>
                  <a:srgbClr val="0000FF"/>
                </a:solidFill>
                <a:latin typeface="Consolas"/>
              </a:rPr>
              <a:t>&gt;</a:t>
            </a:r>
            <a:r>
              <a:rPr lang="it-IT" sz="2400" dirty="0" err="1" smtClean="0">
                <a:latin typeface="Consolas"/>
              </a:rPr>
              <a:t>com.github.github</a:t>
            </a:r>
            <a:r>
              <a:rPr lang="it-IT" sz="2400" dirty="0" smtClean="0">
                <a:solidFill>
                  <a:srgbClr val="0000FF"/>
                </a:solidFill>
                <a:latin typeface="Consolas"/>
              </a:rPr>
              <a:t>&lt;/</a:t>
            </a:r>
            <a:r>
              <a:rPr lang="it-IT" sz="2400" dirty="0" err="1" smtClean="0">
                <a:solidFill>
                  <a:srgbClr val="800000"/>
                </a:solidFill>
                <a:latin typeface="Consolas"/>
              </a:rPr>
              <a:t>groupId</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solidFill>
                  <a:srgbClr val="0000FF"/>
                </a:solidFill>
                <a:latin typeface="Consolas"/>
              </a:rPr>
              <a:t>&lt;</a:t>
            </a:r>
            <a:r>
              <a:rPr lang="it-IT" sz="2400" dirty="0" smtClean="0">
                <a:solidFill>
                  <a:srgbClr val="800000"/>
                </a:solidFill>
                <a:latin typeface="Consolas"/>
              </a:rPr>
              <a:t>artifactId</a:t>
            </a:r>
            <a:r>
              <a:rPr lang="it-IT" sz="2400" dirty="0" smtClean="0">
                <a:solidFill>
                  <a:srgbClr val="0000FF"/>
                </a:solidFill>
                <a:latin typeface="Consolas"/>
              </a:rPr>
              <a:t>&gt;</a:t>
            </a:r>
            <a:r>
              <a:rPr lang="it-IT" sz="2400" dirty="0" smtClean="0">
                <a:latin typeface="Consolas"/>
              </a:rPr>
              <a:t>site-</a:t>
            </a:r>
            <a:r>
              <a:rPr lang="it-IT" sz="2400" dirty="0" err="1" smtClean="0">
                <a:latin typeface="Consolas"/>
              </a:rPr>
              <a:t>maven</a:t>
            </a:r>
            <a:r>
              <a:rPr lang="it-IT" sz="2400" dirty="0" smtClean="0">
                <a:latin typeface="Consolas"/>
              </a:rPr>
              <a:t>-</a:t>
            </a:r>
            <a:r>
              <a:rPr lang="it-IT" sz="2400" dirty="0" err="1" smtClean="0">
                <a:latin typeface="Consolas"/>
              </a:rPr>
              <a:t>plugin</a:t>
            </a:r>
            <a:r>
              <a:rPr lang="it-IT" sz="2400" dirty="0" smtClean="0">
                <a:solidFill>
                  <a:srgbClr val="0000FF"/>
                </a:solidFill>
                <a:latin typeface="Consolas"/>
              </a:rPr>
              <a:t>&lt;/</a:t>
            </a:r>
            <a:r>
              <a:rPr lang="it-IT" sz="2400" dirty="0" smtClean="0">
                <a:solidFill>
                  <a:srgbClr val="800000"/>
                </a:solidFill>
                <a:latin typeface="Consolas"/>
              </a:rPr>
              <a:t>artifactId</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solidFill>
                  <a:srgbClr val="0000FF"/>
                </a:solidFill>
                <a:latin typeface="Consolas"/>
              </a:rPr>
              <a:t>&lt;</a:t>
            </a:r>
            <a:r>
              <a:rPr lang="it-IT" sz="2400" dirty="0" smtClean="0">
                <a:solidFill>
                  <a:srgbClr val="800000"/>
                </a:solidFill>
                <a:latin typeface="Consolas"/>
              </a:rPr>
              <a:t>version</a:t>
            </a:r>
            <a:r>
              <a:rPr lang="it-IT" sz="2400" dirty="0" smtClean="0">
                <a:solidFill>
                  <a:srgbClr val="0000FF"/>
                </a:solidFill>
                <a:latin typeface="Consolas"/>
              </a:rPr>
              <a:t>&gt;</a:t>
            </a:r>
            <a:r>
              <a:rPr lang="it-IT" sz="2400" dirty="0" smtClean="0">
                <a:latin typeface="Consolas"/>
              </a:rPr>
              <a:t>0.12</a:t>
            </a:r>
            <a:r>
              <a:rPr lang="it-IT" sz="2400" dirty="0" smtClean="0">
                <a:solidFill>
                  <a:srgbClr val="0000FF"/>
                </a:solidFill>
                <a:latin typeface="Consolas"/>
              </a:rPr>
              <a:t>&lt;/</a:t>
            </a:r>
            <a:r>
              <a:rPr lang="it-IT" sz="2400" dirty="0" smtClean="0">
                <a:solidFill>
                  <a:srgbClr val="800000"/>
                </a:solidFill>
                <a:latin typeface="Consolas"/>
              </a:rPr>
              <a:t>version</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r>
            <a:br>
              <a:rPr lang="it-IT" sz="2400" dirty="0" smtClean="0">
                <a:latin typeface="Consolas"/>
              </a:rPr>
            </a:br>
            <a:r>
              <a:rPr lang="it-IT" sz="2400" dirty="0" smtClean="0">
                <a:solidFill>
                  <a:srgbClr val="0000FF"/>
                </a:solidFill>
                <a:latin typeface="Consolas"/>
              </a:rPr>
              <a:t>&lt;</a:t>
            </a:r>
            <a:r>
              <a:rPr lang="it-IT" sz="2400" dirty="0" smtClean="0">
                <a:solidFill>
                  <a:srgbClr val="800000"/>
                </a:solidFill>
                <a:latin typeface="Consolas"/>
              </a:rPr>
              <a:t>configuration</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smtClean="0">
                <a:solidFill>
                  <a:srgbClr val="800000"/>
                </a:solidFill>
                <a:latin typeface="Consolas"/>
              </a:rPr>
              <a:t>message</a:t>
            </a:r>
            <a:r>
              <a:rPr lang="it-IT" sz="2400" dirty="0" smtClean="0">
                <a:solidFill>
                  <a:srgbClr val="0000FF"/>
                </a:solidFill>
                <a:latin typeface="Consolas"/>
              </a:rPr>
              <a:t>&gt;</a:t>
            </a:r>
            <a:r>
              <a:rPr lang="it-IT" sz="2400" dirty="0" err="1" smtClean="0">
                <a:latin typeface="Consolas"/>
              </a:rPr>
              <a:t>Maven</a:t>
            </a:r>
            <a:r>
              <a:rPr lang="it-IT" sz="2400" dirty="0" smtClean="0">
                <a:latin typeface="Consolas"/>
              </a:rPr>
              <a:t> </a:t>
            </a:r>
            <a:r>
              <a:rPr lang="it-IT" sz="2400" dirty="0" err="1" smtClean="0">
                <a:latin typeface="Consolas"/>
              </a:rPr>
              <a:t>artifacts</a:t>
            </a:r>
            <a:r>
              <a:rPr lang="it-IT" sz="2400" dirty="0" smtClean="0">
                <a:latin typeface="Consolas"/>
              </a:rPr>
              <a:t> for ${</a:t>
            </a:r>
            <a:r>
              <a:rPr lang="it-IT" sz="2400" dirty="0" err="1" smtClean="0">
                <a:latin typeface="Consolas"/>
              </a:rPr>
              <a:t>project.version</a:t>
            </a:r>
            <a:r>
              <a:rPr lang="it-IT" sz="2400" dirty="0" smtClean="0">
                <a:latin typeface="Consolas"/>
              </a:rPr>
              <a:t>}</a:t>
            </a:r>
            <a:r>
              <a:rPr lang="it-IT" sz="2400" dirty="0" smtClean="0">
                <a:solidFill>
                  <a:srgbClr val="0000FF"/>
                </a:solidFill>
                <a:latin typeface="Consolas"/>
              </a:rPr>
              <a:t>&lt;/</a:t>
            </a:r>
            <a:r>
              <a:rPr lang="it-IT" sz="2400" dirty="0" smtClean="0">
                <a:solidFill>
                  <a:srgbClr val="800000"/>
                </a:solidFill>
                <a:latin typeface="Consolas"/>
              </a:rPr>
              <a:t>message</a:t>
            </a:r>
            <a:r>
              <a:rPr lang="it-IT" sz="2400" dirty="0" smtClean="0">
                <a:solidFill>
                  <a:srgbClr val="0000FF"/>
                </a:solidFill>
                <a:latin typeface="Consolas"/>
              </a:rPr>
              <a:t>&gt;</a:t>
            </a: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noJekyll</a:t>
            </a:r>
            <a:r>
              <a:rPr lang="it-IT" sz="2400" dirty="0" smtClean="0">
                <a:solidFill>
                  <a:srgbClr val="0000FF"/>
                </a:solidFill>
                <a:latin typeface="Consolas"/>
              </a:rPr>
              <a:t>&gt;</a:t>
            </a:r>
            <a:r>
              <a:rPr lang="it-IT" sz="2400" dirty="0" err="1" smtClean="0">
                <a:latin typeface="Consolas"/>
              </a:rPr>
              <a:t>true</a:t>
            </a:r>
            <a:r>
              <a:rPr lang="it-IT" sz="2400" dirty="0" smtClean="0">
                <a:solidFill>
                  <a:srgbClr val="0000FF"/>
                </a:solidFill>
                <a:latin typeface="Consolas"/>
              </a:rPr>
              <a:t>&lt;/</a:t>
            </a:r>
            <a:r>
              <a:rPr lang="it-IT" sz="2400" dirty="0" err="1" smtClean="0">
                <a:solidFill>
                  <a:srgbClr val="800000"/>
                </a:solidFill>
                <a:latin typeface="Consolas"/>
              </a:rPr>
              <a:t>noJekyll</a:t>
            </a:r>
            <a:r>
              <a:rPr lang="it-IT" sz="2400" dirty="0" smtClean="0">
                <a:solidFill>
                  <a:srgbClr val="0000FF"/>
                </a:solidFill>
                <a:latin typeface="Consolas"/>
              </a:rPr>
              <a:t>&gt;</a:t>
            </a:r>
            <a:r>
              <a:rPr lang="it-IT" sz="2400" dirty="0" smtClean="0">
                <a:latin typeface="Consolas"/>
              </a:rPr>
              <a:t> </a:t>
            </a:r>
            <a:r>
              <a:rPr lang="it-IT" sz="2400" dirty="0" smtClean="0">
                <a:solidFill>
                  <a:srgbClr val="008000"/>
                </a:solidFill>
                <a:latin typeface="Consolas"/>
              </a:rPr>
              <a:t> </a:t>
            </a: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outputDirectory</a:t>
            </a:r>
            <a:r>
              <a:rPr lang="it-IT" sz="2400" dirty="0" smtClean="0">
                <a:solidFill>
                  <a:srgbClr val="0000FF"/>
                </a:solidFill>
                <a:latin typeface="Consolas"/>
              </a:rPr>
              <a:t>&gt;</a:t>
            </a:r>
            <a:r>
              <a:rPr lang="it-IT" sz="2400" dirty="0" smtClean="0">
                <a:latin typeface="Consolas"/>
              </a:rPr>
              <a:t>${PATH_TO_REPO}</a:t>
            </a:r>
            <a:r>
              <a:rPr lang="it-IT" sz="2400" dirty="0" smtClean="0">
                <a:solidFill>
                  <a:srgbClr val="0000FF"/>
                </a:solidFill>
                <a:latin typeface="Consolas"/>
              </a:rPr>
              <a:t>&lt;/</a:t>
            </a:r>
            <a:r>
              <a:rPr lang="it-IT" sz="2400" dirty="0" err="1" smtClean="0">
                <a:solidFill>
                  <a:srgbClr val="800000"/>
                </a:solidFill>
                <a:latin typeface="Consolas"/>
              </a:rPr>
              <a:t>outputDirectory</a:t>
            </a:r>
            <a:r>
              <a:rPr lang="it-IT" sz="2400" dirty="0" smtClean="0">
                <a:solidFill>
                  <a:srgbClr val="0000FF"/>
                </a:solidFill>
                <a:latin typeface="Consolas"/>
              </a:rPr>
              <a:t>&gt;</a:t>
            </a:r>
          </a:p>
          <a:p>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8000"/>
                </a:solidFill>
                <a:latin typeface="Consolas"/>
              </a:rPr>
              <a:t>&lt;!--PATH_TO_REPO /</a:t>
            </a:r>
            <a:r>
              <a:rPr lang="it-IT" sz="2400" dirty="0" err="1" smtClean="0">
                <a:solidFill>
                  <a:srgbClr val="008000"/>
                </a:solidFill>
                <a:latin typeface="Consolas"/>
              </a:rPr>
              <a:t>var</a:t>
            </a:r>
            <a:r>
              <a:rPr lang="it-IT" sz="2400" dirty="0" smtClean="0">
                <a:solidFill>
                  <a:srgbClr val="008000"/>
                </a:solidFill>
                <a:latin typeface="Consolas"/>
              </a:rPr>
              <a:t>/</a:t>
            </a:r>
            <a:r>
              <a:rPr lang="it-IT" sz="2400" dirty="0" err="1" smtClean="0">
                <a:solidFill>
                  <a:srgbClr val="008000"/>
                </a:solidFill>
                <a:latin typeface="Consolas"/>
              </a:rPr>
              <a:t>lib</a:t>
            </a:r>
            <a:r>
              <a:rPr lang="it-IT" sz="2400" dirty="0" smtClean="0">
                <a:solidFill>
                  <a:srgbClr val="008000"/>
                </a:solidFill>
                <a:latin typeface="Consolas"/>
              </a:rPr>
              <a:t>/</a:t>
            </a:r>
            <a:r>
              <a:rPr lang="it-IT" sz="2400" dirty="0" err="1" smtClean="0">
                <a:solidFill>
                  <a:srgbClr val="008000"/>
                </a:solidFill>
                <a:latin typeface="Consolas"/>
              </a:rPr>
              <a:t>openshift</a:t>
            </a:r>
            <a:r>
              <a:rPr lang="it-IT" sz="2400" dirty="0" smtClean="0">
                <a:solidFill>
                  <a:srgbClr val="008000"/>
                </a:solidFill>
                <a:latin typeface="Consolas"/>
              </a:rPr>
              <a:t>/566ae57d0c1e6629760000cd/</a:t>
            </a:r>
            <a:r>
              <a:rPr lang="it-IT" sz="2400" dirty="0" err="1" smtClean="0">
                <a:solidFill>
                  <a:srgbClr val="008000"/>
                </a:solidFill>
                <a:latin typeface="Consolas"/>
              </a:rPr>
              <a:t>app</a:t>
            </a:r>
            <a:r>
              <a:rPr lang="it-IT" sz="2400" dirty="0" smtClean="0">
                <a:solidFill>
                  <a:srgbClr val="008000"/>
                </a:solidFill>
                <a:latin typeface="Consolas"/>
              </a:rPr>
              <a:t>-root/data/</a:t>
            </a:r>
            <a:r>
              <a:rPr lang="it-IT" sz="2400" dirty="0" err="1" smtClean="0">
                <a:solidFill>
                  <a:srgbClr val="008000"/>
                </a:solidFill>
                <a:latin typeface="Consolas"/>
              </a:rPr>
              <a:t>buildjenkins</a:t>
            </a:r>
            <a:r>
              <a:rPr lang="it-IT" sz="2400" dirty="0" smtClean="0">
                <a:solidFill>
                  <a:srgbClr val="008000"/>
                </a:solidFill>
                <a:latin typeface="Consolas"/>
              </a:rPr>
              <a:t>/</a:t>
            </a:r>
            <a:r>
              <a:rPr lang="it-IT" sz="2400" dirty="0" err="1" smtClean="0">
                <a:solidFill>
                  <a:srgbClr val="008000"/>
                </a:solidFill>
                <a:latin typeface="Consolas"/>
              </a:rPr>
              <a:t>qualityassurance</a:t>
            </a:r>
            <a:r>
              <a:rPr lang="it-IT" sz="2400" dirty="0" smtClean="0">
                <a:solidFill>
                  <a:srgbClr val="008000"/>
                </a:solidFill>
                <a:latin typeface="Consolas"/>
              </a:rPr>
              <a:t>--&gt;</a:t>
            </a:r>
            <a:r>
              <a:rPr lang="it-IT" sz="2400" dirty="0" smtClean="0">
                <a:latin typeface="Consolas"/>
              </a:rPr>
              <a:t> </a:t>
            </a:r>
            <a:br>
              <a:rPr lang="it-IT" sz="2400" dirty="0" smtClean="0">
                <a:latin typeface="Consolas"/>
              </a:rPr>
            </a:b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smtClean="0">
                <a:solidFill>
                  <a:srgbClr val="800000"/>
                </a:solidFill>
                <a:latin typeface="Consolas"/>
              </a:rPr>
              <a:t>branch</a:t>
            </a:r>
            <a:r>
              <a:rPr lang="it-IT" sz="2400" dirty="0" smtClean="0">
                <a:solidFill>
                  <a:srgbClr val="0000FF"/>
                </a:solidFill>
                <a:latin typeface="Consolas"/>
              </a:rPr>
              <a:t>&gt;</a:t>
            </a:r>
            <a:r>
              <a:rPr lang="it-IT" sz="2400" dirty="0" err="1" smtClean="0">
                <a:latin typeface="Consolas"/>
              </a:rPr>
              <a:t>refs</a:t>
            </a:r>
            <a:r>
              <a:rPr lang="it-IT" sz="2400" dirty="0" smtClean="0">
                <a:latin typeface="Consolas"/>
              </a:rPr>
              <a:t>/heads/</a:t>
            </a:r>
            <a:r>
              <a:rPr lang="it-IT" sz="2400" dirty="0" err="1" smtClean="0">
                <a:latin typeface="Consolas"/>
              </a:rPr>
              <a:t>qualityassurance</a:t>
            </a:r>
            <a:r>
              <a:rPr lang="it-IT" sz="2400" dirty="0" smtClean="0">
                <a:solidFill>
                  <a:srgbClr val="0000FF"/>
                </a:solidFill>
                <a:latin typeface="Consolas"/>
              </a:rPr>
              <a:t>&lt;/</a:t>
            </a:r>
            <a:r>
              <a:rPr lang="it-IT" sz="2400" dirty="0" smtClean="0">
                <a:solidFill>
                  <a:srgbClr val="800000"/>
                </a:solidFill>
                <a:latin typeface="Consolas"/>
              </a:rPr>
              <a:t>branch</a:t>
            </a:r>
            <a:r>
              <a:rPr lang="it-IT" sz="2400" dirty="0" smtClean="0">
                <a:solidFill>
                  <a:srgbClr val="0000FF"/>
                </a:solidFill>
                <a:latin typeface="Consolas"/>
              </a:rPr>
              <a:t>&gt;</a:t>
            </a:r>
            <a:r>
              <a:rPr lang="it-IT" sz="2400" dirty="0" smtClean="0">
                <a:latin typeface="Consolas"/>
              </a:rPr>
              <a:t> 		</a:t>
            </a:r>
            <a:r>
              <a:rPr lang="it-IT" sz="2400" dirty="0">
                <a:solidFill>
                  <a:srgbClr val="008000"/>
                </a:solidFill>
                <a:latin typeface="Consolas"/>
              </a:rPr>
              <a:t>&lt;!-- REMOTE BRANCH NAME--&gt; </a:t>
            </a: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includes</a:t>
            </a:r>
            <a:r>
              <a:rPr lang="it-IT" sz="2400" dirty="0" smtClean="0">
                <a:solidFill>
                  <a:srgbClr val="0000FF"/>
                </a:solidFill>
                <a:latin typeface="Consolas"/>
              </a:rPr>
              <a:t>&gt;&lt;</a:t>
            </a:r>
            <a:r>
              <a:rPr lang="it-IT" sz="2400" dirty="0" smtClean="0">
                <a:solidFill>
                  <a:srgbClr val="800000"/>
                </a:solidFill>
                <a:latin typeface="Consolas"/>
              </a:rPr>
              <a:t>include</a:t>
            </a:r>
            <a:r>
              <a:rPr lang="it-IT" sz="2400" dirty="0" smtClean="0">
                <a:solidFill>
                  <a:srgbClr val="0000FF"/>
                </a:solidFill>
                <a:latin typeface="Consolas"/>
              </a:rPr>
              <a:t>&gt;</a:t>
            </a:r>
            <a:r>
              <a:rPr lang="it-IT" sz="2400" dirty="0" smtClean="0">
                <a:latin typeface="Consolas"/>
              </a:rPr>
              <a:t>**/*</a:t>
            </a:r>
            <a:r>
              <a:rPr lang="it-IT" sz="2400" dirty="0" smtClean="0">
                <a:solidFill>
                  <a:srgbClr val="0000FF"/>
                </a:solidFill>
                <a:latin typeface="Consolas"/>
              </a:rPr>
              <a:t>&lt;/</a:t>
            </a:r>
            <a:r>
              <a:rPr lang="it-IT" sz="2400" dirty="0" smtClean="0">
                <a:solidFill>
                  <a:srgbClr val="800000"/>
                </a:solidFill>
                <a:latin typeface="Consolas"/>
              </a:rPr>
              <a:t>include</a:t>
            </a:r>
            <a:r>
              <a:rPr lang="it-IT" sz="2400" dirty="0" smtClean="0">
                <a:solidFill>
                  <a:srgbClr val="0000FF"/>
                </a:solidFill>
                <a:latin typeface="Consolas"/>
              </a:rPr>
              <a:t>&gt;&lt;/</a:t>
            </a:r>
            <a:r>
              <a:rPr lang="it-IT" sz="2400" dirty="0" err="1" smtClean="0">
                <a:solidFill>
                  <a:srgbClr val="800000"/>
                </a:solidFill>
                <a:latin typeface="Consolas"/>
              </a:rPr>
              <a:t>includes</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smtClean="0">
                <a:solidFill>
                  <a:srgbClr val="800000"/>
                </a:solidFill>
                <a:latin typeface="Consolas"/>
              </a:rPr>
              <a:t>merge</a:t>
            </a:r>
            <a:r>
              <a:rPr lang="it-IT" sz="2400" dirty="0" smtClean="0">
                <a:solidFill>
                  <a:srgbClr val="0000FF"/>
                </a:solidFill>
                <a:latin typeface="Consolas"/>
              </a:rPr>
              <a:t>&gt;</a:t>
            </a:r>
            <a:r>
              <a:rPr lang="it-IT" sz="2400" dirty="0" err="1" smtClean="0">
                <a:latin typeface="Consolas"/>
              </a:rPr>
              <a:t>true</a:t>
            </a:r>
            <a:r>
              <a:rPr lang="it-IT" sz="2400" dirty="0" smtClean="0">
                <a:solidFill>
                  <a:srgbClr val="0000FF"/>
                </a:solidFill>
                <a:latin typeface="Consolas"/>
              </a:rPr>
              <a:t>&lt;/</a:t>
            </a:r>
            <a:r>
              <a:rPr lang="it-IT" sz="2400" dirty="0" smtClean="0">
                <a:solidFill>
                  <a:srgbClr val="800000"/>
                </a:solidFill>
                <a:latin typeface="Consolas"/>
              </a:rPr>
              <a:t>merge</a:t>
            </a:r>
            <a:r>
              <a:rPr lang="it-IT" sz="2400" dirty="0" smtClean="0">
                <a:solidFill>
                  <a:srgbClr val="0000FF"/>
                </a:solidFill>
                <a:latin typeface="Consolas"/>
              </a:rPr>
              <a:t>&gt;</a:t>
            </a:r>
            <a:r>
              <a:rPr lang="it-IT" sz="2400" dirty="0" smtClean="0">
                <a:latin typeface="Consolas"/>
              </a:rPr>
              <a:t> </a:t>
            </a:r>
            <a:r>
              <a:rPr lang="it-IT" sz="2400" dirty="0" smtClean="0">
                <a:solidFill>
                  <a:srgbClr val="008000"/>
                </a:solidFill>
                <a:latin typeface="Consolas"/>
              </a:rPr>
              <a:t> </a:t>
            </a:r>
            <a:r>
              <a:rPr lang="it-IT" sz="2400" dirty="0" smtClean="0">
                <a:latin typeface="Consolas"/>
              </a:rPr>
              <a:t/>
            </a:r>
            <a:br>
              <a:rPr lang="it-IT" sz="2400" dirty="0" smtClean="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repositoryName</a:t>
            </a:r>
            <a:r>
              <a:rPr lang="it-IT" sz="2400" dirty="0" smtClean="0">
                <a:solidFill>
                  <a:srgbClr val="0000FF"/>
                </a:solidFill>
                <a:latin typeface="Consolas"/>
              </a:rPr>
              <a:t>&gt;</a:t>
            </a:r>
            <a:r>
              <a:rPr lang="it-IT" sz="2400" dirty="0" err="1" smtClean="0">
                <a:latin typeface="Consolas"/>
              </a:rPr>
              <a:t>bookabatteryservice</a:t>
            </a:r>
            <a:r>
              <a:rPr lang="it-IT" sz="2400" dirty="0" smtClean="0">
                <a:solidFill>
                  <a:srgbClr val="0000FF"/>
                </a:solidFill>
                <a:latin typeface="Consolas"/>
              </a:rPr>
              <a:t>&lt;/</a:t>
            </a:r>
            <a:r>
              <a:rPr lang="it-IT" sz="2400" dirty="0" err="1" smtClean="0">
                <a:solidFill>
                  <a:srgbClr val="800000"/>
                </a:solidFill>
                <a:latin typeface="Consolas"/>
              </a:rPr>
              <a:t>repositoryName</a:t>
            </a:r>
            <a:r>
              <a:rPr lang="it-IT" sz="2400" dirty="0" smtClean="0">
                <a:solidFill>
                  <a:srgbClr val="0000FF"/>
                </a:solidFill>
                <a:latin typeface="Consolas"/>
              </a:rPr>
              <a:t>&gt;</a:t>
            </a:r>
            <a:r>
              <a:rPr lang="it-IT" sz="2400" dirty="0" smtClean="0">
                <a:latin typeface="Consolas"/>
              </a:rPr>
              <a:t> 	</a:t>
            </a:r>
            <a:r>
              <a:rPr lang="it-IT" sz="2400" dirty="0">
                <a:solidFill>
                  <a:srgbClr val="008000"/>
                </a:solidFill>
                <a:latin typeface="Consolas"/>
              </a:rPr>
              <a:t>&lt;!-- GITHUB REPOSITORY NAME--&gt; </a:t>
            </a:r>
            <a:br>
              <a:rPr lang="it-IT" sz="2400" dirty="0">
                <a:solidFill>
                  <a:srgbClr val="008000"/>
                </a:solidFill>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repositoryOwner</a:t>
            </a:r>
            <a:r>
              <a:rPr lang="it-IT" sz="2400" dirty="0" smtClean="0">
                <a:solidFill>
                  <a:srgbClr val="0000FF"/>
                </a:solidFill>
                <a:latin typeface="Consolas"/>
              </a:rPr>
              <a:t>&gt;</a:t>
            </a:r>
            <a:r>
              <a:rPr lang="it-IT" sz="2400" dirty="0" err="1" smtClean="0">
                <a:latin typeface="Consolas"/>
              </a:rPr>
              <a:t>lbennardis</a:t>
            </a:r>
            <a:r>
              <a:rPr lang="it-IT" sz="2400" dirty="0" smtClean="0">
                <a:solidFill>
                  <a:srgbClr val="0000FF"/>
                </a:solidFill>
                <a:latin typeface="Consolas"/>
              </a:rPr>
              <a:t>&lt;/</a:t>
            </a:r>
            <a:r>
              <a:rPr lang="it-IT" sz="2400" dirty="0" err="1" smtClean="0">
                <a:solidFill>
                  <a:srgbClr val="800000"/>
                </a:solidFill>
                <a:latin typeface="Consolas"/>
              </a:rPr>
              <a:t>repositoryOwner</a:t>
            </a:r>
            <a:r>
              <a:rPr lang="it-IT" sz="2400" dirty="0" smtClean="0">
                <a:solidFill>
                  <a:srgbClr val="0000FF"/>
                </a:solidFill>
                <a:latin typeface="Consolas"/>
              </a:rPr>
              <a:t>&gt;</a:t>
            </a:r>
            <a:r>
              <a:rPr lang="it-IT" sz="2400" dirty="0" smtClean="0">
                <a:latin typeface="Consolas"/>
              </a:rPr>
              <a:t> 		</a:t>
            </a:r>
            <a:r>
              <a:rPr lang="it-IT" sz="2400" dirty="0">
                <a:solidFill>
                  <a:srgbClr val="008000"/>
                </a:solidFill>
                <a:latin typeface="Consolas"/>
              </a:rPr>
              <a:t>&lt;!-- USERNAME--&gt; </a:t>
            </a:r>
            <a:br>
              <a:rPr lang="it-IT" sz="2400" dirty="0">
                <a:solidFill>
                  <a:srgbClr val="008000"/>
                </a:solidFill>
                <a:latin typeface="Consolas"/>
              </a:rPr>
            </a:br>
            <a:r>
              <a:rPr lang="it-IT" sz="2400" dirty="0" smtClean="0">
                <a:solidFill>
                  <a:srgbClr val="0000FF"/>
                </a:solidFill>
                <a:latin typeface="Consolas"/>
              </a:rPr>
              <a:t>&lt;/</a:t>
            </a:r>
            <a:r>
              <a:rPr lang="it-IT" sz="2400" dirty="0" smtClean="0">
                <a:solidFill>
                  <a:srgbClr val="800000"/>
                </a:solidFill>
                <a:latin typeface="Consolas"/>
              </a:rPr>
              <a:t>configuration</a:t>
            </a:r>
            <a:r>
              <a:rPr lang="it-IT" sz="2400" dirty="0" smtClean="0">
                <a:solidFill>
                  <a:srgbClr val="0000FF"/>
                </a:solidFill>
                <a:latin typeface="Consolas"/>
              </a:rPr>
              <a:t>&gt;</a:t>
            </a:r>
            <a:r>
              <a:rPr lang="it-IT" sz="2400" dirty="0" smtClean="0">
                <a:latin typeface="Consolas"/>
              </a:rPr>
              <a:t> </a:t>
            </a:r>
            <a:br>
              <a:rPr lang="it-IT" sz="2400" dirty="0" smtClean="0">
                <a:latin typeface="Consolas"/>
              </a:rPr>
            </a:br>
            <a:r>
              <a:rPr lang="it-IT" sz="2400" dirty="0" smtClean="0">
                <a:latin typeface="Consolas"/>
              </a:rPr>
              <a:t/>
            </a:r>
            <a:br>
              <a:rPr lang="it-IT" sz="2400" dirty="0" smtClean="0">
                <a:latin typeface="Consolas"/>
              </a:rPr>
            </a:b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r>
            <a:br>
              <a:rPr lang="it-IT" sz="2400" dirty="0">
                <a:latin typeface="Consolas"/>
              </a:rPr>
            </a:br>
            <a:endParaRPr lang="it-IT" sz="2400" dirty="0">
              <a:latin typeface="Consolas"/>
            </a:endParaRPr>
          </a:p>
        </p:txBody>
      </p:sp>
    </p:spTree>
    <p:extLst>
      <p:ext uri="{BB962C8B-B14F-4D97-AF65-F5344CB8AC3E}">
        <p14:creationId xmlns:p14="http://schemas.microsoft.com/office/powerpoint/2010/main" val="298739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4736" y="9158213"/>
            <a:ext cx="13697750" cy="230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36" y="1864862"/>
            <a:ext cx="14157760" cy="6649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16152440" y="6307790"/>
            <a:ext cx="7599735" cy="6036610"/>
          </a:xfrm>
        </p:spPr>
        <p:txBody>
          <a:bodyPr/>
          <a:lstStyle/>
          <a:p>
            <a:r>
              <a:rPr lang="it-IT" dirty="0" smtClean="0"/>
              <a:t>Build with Jenkins</a:t>
            </a:r>
          </a:p>
          <a:p>
            <a:pPr lvl="1"/>
            <a:r>
              <a:rPr lang="it-IT" dirty="0" smtClean="0"/>
              <a:t>Configuration </a:t>
            </a:r>
          </a:p>
          <a:p>
            <a:pPr lvl="1"/>
            <a:r>
              <a:rPr lang="it-IT" dirty="0" smtClean="0"/>
              <a:t>Build </a:t>
            </a:r>
            <a:r>
              <a:rPr lang="it-IT" dirty="0" err="1" smtClean="0"/>
              <a:t>mnually</a:t>
            </a:r>
            <a:r>
              <a:rPr lang="it-IT" dirty="0" smtClean="0"/>
              <a:t> </a:t>
            </a:r>
            <a:r>
              <a:rPr lang="it-IT" dirty="0" err="1" smtClean="0"/>
              <a:t>trigged</a:t>
            </a:r>
            <a:endParaRPr lang="it-IT" dirty="0" smtClean="0"/>
          </a:p>
          <a:p>
            <a:pPr lvl="1"/>
            <a:r>
              <a:rPr lang="it-IT" dirty="0" smtClean="0"/>
              <a:t>Build </a:t>
            </a:r>
            <a:r>
              <a:rPr lang="it-IT" dirty="0" err="1" smtClean="0"/>
              <a:t>also</a:t>
            </a:r>
            <a:r>
              <a:rPr lang="it-IT" dirty="0" smtClean="0"/>
              <a:t> </a:t>
            </a:r>
            <a:r>
              <a:rPr lang="it-IT" dirty="0" err="1" smtClean="0"/>
              <a:t>automatic</a:t>
            </a:r>
            <a:endParaRPr lang="it-IT" dirty="0" smtClean="0"/>
          </a:p>
          <a:p>
            <a:r>
              <a:rPr lang="it-IT" dirty="0" err="1" smtClean="0"/>
              <a:t>Launch</a:t>
            </a:r>
            <a:r>
              <a:rPr lang="it-IT" dirty="0" smtClean="0"/>
              <a:t> build with </a:t>
            </a:r>
            <a:r>
              <a:rPr lang="it-IT" dirty="0" err="1" smtClean="0"/>
              <a:t>dockerhub</a:t>
            </a:r>
            <a:r>
              <a:rPr lang="it-IT" dirty="0" smtClean="0"/>
              <a:t> </a:t>
            </a:r>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860507" y="4249377"/>
            <a:ext cx="2016224"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2830960" y="10748888"/>
            <a:ext cx="11681526"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6642033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529408"/>
            <a:ext cx="13969552" cy="7825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16152440" y="6307790"/>
            <a:ext cx="7599735" cy="6036610"/>
          </a:xfrm>
        </p:spPr>
        <p:txBody>
          <a:bodyPr/>
          <a:lstStyle/>
          <a:p>
            <a:r>
              <a:rPr lang="it-IT" dirty="0" smtClean="0"/>
              <a:t> </a:t>
            </a:r>
            <a:r>
              <a:rPr lang="it-IT" dirty="0" err="1" smtClean="0"/>
              <a:t>Guthyb</a:t>
            </a:r>
            <a:r>
              <a:rPr lang="it-IT" dirty="0" smtClean="0"/>
              <a:t> </a:t>
            </a:r>
            <a:r>
              <a:rPr lang="it-IT" dirty="0" err="1" smtClean="0"/>
              <a:t>maven</a:t>
            </a:r>
            <a:r>
              <a:rPr lang="it-IT" dirty="0" smtClean="0"/>
              <a:t> </a:t>
            </a:r>
            <a:r>
              <a:rPr lang="it-IT" dirty="0" err="1" smtClean="0"/>
              <a:t>repo</a:t>
            </a:r>
            <a:r>
              <a:rPr lang="it-IT" dirty="0" smtClean="0"/>
              <a:t> </a:t>
            </a:r>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988024" y="656996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988024" y="458258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326354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The </a:t>
            </a:r>
            <a:r>
              <a:rPr lang="it-IT" sz="2800" dirty="0" err="1" smtClean="0"/>
              <a:t>composing</a:t>
            </a:r>
            <a:r>
              <a:rPr lang="it-IT" sz="2800" dirty="0" smtClean="0"/>
              <a:t> </a:t>
            </a:r>
            <a:r>
              <a:rPr lang="it-IT" sz="2800" dirty="0" err="1" smtClean="0"/>
              <a:t>services</a:t>
            </a:r>
            <a:r>
              <a:rPr lang="it-IT" sz="2800" dirty="0" smtClean="0"/>
              <a:t> of </a:t>
            </a:r>
            <a:r>
              <a:rPr lang="it-IT" sz="2800" dirty="0" err="1" smtClean="0"/>
              <a:t>this</a:t>
            </a:r>
            <a:r>
              <a:rPr lang="it-IT" sz="2800" dirty="0" smtClean="0"/>
              <a:t> </a:t>
            </a:r>
            <a:r>
              <a:rPr lang="it-IT" sz="2800" dirty="0" err="1" smtClean="0"/>
              <a:t>computing</a:t>
            </a:r>
            <a:r>
              <a:rPr lang="it-IT" sz="2800" dirty="0" smtClean="0"/>
              <a:t> </a:t>
            </a:r>
            <a:r>
              <a:rPr lang="it-IT" sz="2800" dirty="0" err="1" smtClean="0"/>
              <a:t>system</a:t>
            </a:r>
            <a:r>
              <a:rPr lang="it-IT" sz="2800" dirty="0" smtClean="0"/>
              <a:t>, </a:t>
            </a:r>
            <a:r>
              <a:rPr lang="it-IT" sz="2800" dirty="0" err="1" smtClean="0"/>
              <a:t>shoud</a:t>
            </a:r>
            <a:r>
              <a:rPr lang="it-IT" sz="2800" dirty="0" smtClean="0"/>
              <a:t> be </a:t>
            </a:r>
            <a:r>
              <a:rPr lang="it-IT" sz="2800" dirty="0" err="1" smtClean="0"/>
              <a:t>loosely</a:t>
            </a:r>
            <a:r>
              <a:rPr lang="it-IT" sz="2800" dirty="0" smtClean="0"/>
              <a:t> </a:t>
            </a:r>
            <a:r>
              <a:rPr lang="it-IT" sz="2800" dirty="0" err="1" smtClean="0"/>
              <a:t>coupled</a:t>
            </a:r>
            <a:r>
              <a:rPr lang="it-IT" sz="2800" dirty="0" smtClean="0"/>
              <a:t>, </a:t>
            </a:r>
            <a:r>
              <a:rPr lang="it-IT" sz="2800" dirty="0" err="1" smtClean="0"/>
              <a:t>each</a:t>
            </a:r>
            <a:r>
              <a:rPr lang="it-IT" sz="2800" dirty="0" smtClean="0"/>
              <a:t> </a:t>
            </a:r>
            <a:r>
              <a:rPr lang="it-IT" sz="2800" dirty="0" err="1" smtClean="0"/>
              <a:t>other</a:t>
            </a:r>
            <a:r>
              <a:rPr lang="it-IT" sz="2800" dirty="0" smtClean="0"/>
              <a:t> </a:t>
            </a:r>
            <a:r>
              <a:rPr lang="it-IT" sz="2800" dirty="0" err="1" smtClean="0"/>
              <a:t>indipendent</a:t>
            </a:r>
            <a:r>
              <a:rPr lang="it-IT" sz="2800" dirty="0" smtClean="0"/>
              <a:t> </a:t>
            </a:r>
            <a:r>
              <a:rPr lang="it-IT" sz="2800" dirty="0" err="1" smtClean="0"/>
              <a:t>at</a:t>
            </a:r>
            <a:r>
              <a:rPr lang="it-IT" sz="2800" dirty="0" smtClean="0"/>
              <a:t> </a:t>
            </a:r>
            <a:r>
              <a:rPr lang="it-IT" sz="2800" dirty="0" err="1" smtClean="0"/>
              <a:t>develop</a:t>
            </a:r>
            <a:r>
              <a:rPr lang="it-IT" sz="2800" dirty="0" smtClean="0"/>
              <a:t> and deploy time and for scale out </a:t>
            </a:r>
            <a:r>
              <a:rPr lang="it-IT" sz="2800" dirty="0" err="1" smtClean="0"/>
              <a:t>purpouses</a:t>
            </a:r>
            <a:endParaRPr lang="it-IT" sz="2800" dirty="0" smtClean="0"/>
          </a:p>
          <a:p>
            <a:pPr lvl="2" eaLnBrk="1" hangingPunct="1"/>
            <a:r>
              <a:rPr lang="it-IT" sz="2800" dirty="0" smtClean="0"/>
              <a:t>For </a:t>
            </a:r>
            <a:r>
              <a:rPr lang="it-IT" sz="2800" dirty="0" err="1" smtClean="0"/>
              <a:t>each</a:t>
            </a:r>
            <a:r>
              <a:rPr lang="it-IT" sz="2800" dirty="0" smtClean="0"/>
              <a:t> service the </a:t>
            </a:r>
            <a:r>
              <a:rPr lang="it-IT" sz="2800" dirty="0" err="1" smtClean="0"/>
              <a:t>adoption</a:t>
            </a:r>
            <a:r>
              <a:rPr lang="it-IT" sz="2800" dirty="0"/>
              <a:t> of new </a:t>
            </a:r>
            <a:r>
              <a:rPr lang="it-IT" sz="2800" dirty="0" err="1"/>
              <a:t>technology</a:t>
            </a:r>
            <a:r>
              <a:rPr lang="it-IT" sz="2800" dirty="0"/>
              <a:t> or design pattern </a:t>
            </a:r>
            <a:r>
              <a:rPr lang="it-IT" sz="2800" dirty="0" err="1" smtClean="0"/>
              <a:t>should</a:t>
            </a:r>
            <a:r>
              <a:rPr lang="it-IT" sz="2800" dirty="0" smtClean="0"/>
              <a:t> be </a:t>
            </a:r>
            <a:r>
              <a:rPr lang="it-IT" sz="2800" dirty="0" err="1" smtClean="0"/>
              <a:t>quick</a:t>
            </a:r>
            <a:r>
              <a:rPr lang="it-IT" sz="2800" dirty="0" smtClean="0"/>
              <a:t> and </a:t>
            </a:r>
            <a:r>
              <a:rPr lang="it-IT" sz="2800" dirty="0" err="1" smtClean="0"/>
              <a:t>impactless</a:t>
            </a:r>
            <a:r>
              <a:rPr lang="it-IT" sz="2800" dirty="0" smtClean="0"/>
              <a:t> </a:t>
            </a:r>
            <a:r>
              <a:rPr lang="it-IT" sz="2800" dirty="0" err="1" smtClean="0"/>
              <a:t>against</a:t>
            </a:r>
            <a:r>
              <a:rPr lang="it-IT" sz="2800" dirty="0" smtClean="0"/>
              <a:t> the </a:t>
            </a:r>
            <a:r>
              <a:rPr lang="it-IT" sz="2800" dirty="0" err="1" smtClean="0"/>
              <a:t>entire</a:t>
            </a:r>
            <a:r>
              <a:rPr lang="it-IT" sz="2800" dirty="0" smtClean="0"/>
              <a:t> </a:t>
            </a:r>
            <a:r>
              <a:rPr lang="it-IT" sz="2800" dirty="0" err="1" smtClean="0"/>
              <a:t>system</a:t>
            </a:r>
            <a:r>
              <a:rPr lang="it-IT" sz="2800" dirty="0" smtClean="0"/>
              <a:t> (</a:t>
            </a:r>
            <a:r>
              <a:rPr lang="it-IT" sz="2800" dirty="0" err="1" smtClean="0"/>
              <a:t>towards</a:t>
            </a:r>
            <a:r>
              <a:rPr lang="it-IT" sz="2800" dirty="0" smtClean="0"/>
              <a:t> the </a:t>
            </a:r>
            <a:r>
              <a:rPr lang="it-IT" sz="2800" dirty="0" err="1" smtClean="0"/>
              <a:t>remain</a:t>
            </a:r>
            <a:r>
              <a:rPr lang="it-IT" sz="2800" dirty="0" smtClean="0"/>
              <a:t> </a:t>
            </a:r>
            <a:r>
              <a:rPr lang="it-IT" sz="2800" dirty="0" err="1" smtClean="0"/>
              <a:t>services</a:t>
            </a:r>
            <a:r>
              <a:rPr lang="it-IT" sz="2800" dirty="0" smtClean="0"/>
              <a:t>) </a:t>
            </a:r>
          </a:p>
          <a:p>
            <a:pPr lvl="1" eaLnBrk="1" hangingPunct="1"/>
            <a:r>
              <a:rPr lang="it-IT" sz="2800" b="1" dirty="0" smtClean="0"/>
              <a:t>Technical </a:t>
            </a:r>
            <a:endParaRPr lang="it-IT" sz="2800" b="1" dirty="0"/>
          </a:p>
          <a:p>
            <a:pPr lvl="2" eaLnBrk="1" hangingPunct="1"/>
            <a:r>
              <a:rPr lang="it-IT" sz="2800" dirty="0" smtClean="0"/>
              <a:t>Deployment </a:t>
            </a:r>
            <a:r>
              <a:rPr lang="it-IT" sz="2800" dirty="0" err="1" smtClean="0"/>
              <a:t>should</a:t>
            </a:r>
            <a:r>
              <a:rPr lang="it-IT" sz="2800" dirty="0" smtClean="0"/>
              <a:t> be </a:t>
            </a:r>
            <a:r>
              <a:rPr lang="it-IT" sz="2800" dirty="0" err="1" smtClean="0"/>
              <a:t>flexible</a:t>
            </a:r>
            <a:r>
              <a:rPr lang="it-IT" sz="2800" dirty="0" smtClean="0"/>
              <a:t> and </a:t>
            </a:r>
            <a:r>
              <a:rPr lang="it-IT" sz="2800" dirty="0" err="1" smtClean="0"/>
              <a:t>environment</a:t>
            </a:r>
            <a:r>
              <a:rPr lang="it-IT" sz="2800" dirty="0" smtClean="0"/>
              <a:t> </a:t>
            </a:r>
            <a:r>
              <a:rPr lang="it-IT" sz="2800" dirty="0" err="1" smtClean="0"/>
              <a:t>invariant</a:t>
            </a:r>
            <a:r>
              <a:rPr lang="it-IT" sz="2800" dirty="0" smtClean="0"/>
              <a:t> (</a:t>
            </a:r>
            <a:r>
              <a:rPr lang="it-IT" sz="2800" dirty="0" err="1" smtClean="0"/>
              <a:t>locally</a:t>
            </a:r>
            <a:r>
              <a:rPr lang="it-IT" sz="2800" dirty="0" smtClean="0"/>
              <a:t>/in a </a:t>
            </a:r>
            <a:r>
              <a:rPr lang="it-IT" sz="2800" dirty="0" err="1" smtClean="0"/>
              <a:t>cloud</a:t>
            </a:r>
            <a:r>
              <a:rPr lang="it-IT" sz="2800" dirty="0" smtClean="0"/>
              <a:t> </a:t>
            </a:r>
            <a:r>
              <a:rPr lang="it-IT" sz="2800" dirty="0" err="1" smtClean="0"/>
              <a:t>based</a:t>
            </a:r>
            <a:r>
              <a:rPr lang="it-IT" sz="2800" dirty="0" smtClean="0"/>
              <a:t> </a:t>
            </a:r>
            <a:r>
              <a:rPr lang="it-IT" sz="2800" dirty="0" err="1" smtClean="0"/>
              <a:t>environment</a:t>
            </a:r>
            <a:r>
              <a:rPr lang="it-IT" sz="2800" dirty="0" smtClean="0"/>
              <a:t>)</a:t>
            </a:r>
          </a:p>
          <a:p>
            <a:pPr lvl="2" eaLnBrk="1" hangingPunct="1"/>
            <a:r>
              <a:rPr lang="it-IT" sz="2800" dirty="0" smtClean="0"/>
              <a:t>Data </a:t>
            </a:r>
            <a:r>
              <a:rPr lang="it-IT" sz="2800" dirty="0" err="1" smtClean="0"/>
              <a:t>consistency</a:t>
            </a:r>
            <a:r>
              <a:rPr lang="it-IT" sz="2800" dirty="0" smtClean="0"/>
              <a:t> </a:t>
            </a:r>
            <a:r>
              <a:rPr lang="it-IT" sz="2800" dirty="0" err="1" smtClean="0"/>
              <a:t>shoud</a:t>
            </a:r>
            <a:r>
              <a:rPr lang="it-IT" sz="2800" dirty="0" smtClean="0"/>
              <a:t> be </a:t>
            </a:r>
            <a:r>
              <a:rPr lang="it-IT" sz="2800" dirty="0" err="1" smtClean="0"/>
              <a:t>realized</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smtClean="0"/>
              <a:t>Data </a:t>
            </a:r>
            <a:r>
              <a:rPr lang="it-IT" sz="2800" dirty="0" err="1" smtClean="0"/>
              <a:t>persistance</a:t>
            </a:r>
            <a:r>
              <a:rPr lang="it-IT" sz="2800" dirty="0" smtClean="0"/>
              <a:t> </a:t>
            </a:r>
            <a:r>
              <a:rPr lang="it-IT" sz="2800" dirty="0" err="1" smtClean="0"/>
              <a:t>shoud</a:t>
            </a:r>
            <a:r>
              <a:rPr lang="it-IT" sz="2800" dirty="0" smtClean="0"/>
              <a:t> be </a:t>
            </a:r>
            <a:r>
              <a:rPr lang="it-IT" sz="2800" dirty="0" err="1" smtClean="0"/>
              <a:t>realized</a:t>
            </a:r>
            <a:r>
              <a:rPr lang="it-IT" sz="2800" dirty="0" smtClean="0"/>
              <a:t> with a </a:t>
            </a:r>
            <a:r>
              <a:rPr lang="it-IT" sz="2800" dirty="0" err="1" smtClean="0"/>
              <a:t>poliglot</a:t>
            </a:r>
            <a:r>
              <a:rPr lang="it-IT" sz="2800" dirty="0" smtClean="0"/>
              <a:t> </a:t>
            </a:r>
            <a:r>
              <a:rPr lang="it-IT" sz="2800" dirty="0" err="1" smtClean="0"/>
              <a:t>approach</a:t>
            </a:r>
            <a:r>
              <a:rPr lang="it-IT" sz="2800" dirty="0" smtClean="0"/>
              <a:t> with </a:t>
            </a:r>
            <a:r>
              <a:rPr lang="it-IT" sz="2800" dirty="0" err="1" smtClean="0"/>
              <a:t>different</a:t>
            </a:r>
            <a:r>
              <a:rPr lang="it-IT" sz="2800" dirty="0" smtClean="0"/>
              <a:t> and </a:t>
            </a:r>
            <a:r>
              <a:rPr lang="it-IT" sz="2800" dirty="0" err="1" smtClean="0"/>
              <a:t>specialized</a:t>
            </a:r>
            <a:r>
              <a:rPr lang="it-IT" sz="2800" dirty="0" smtClean="0"/>
              <a:t> 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smtClean="0"/>
              <a:t>The </a:t>
            </a:r>
            <a:r>
              <a:rPr lang="it-IT" sz="2800" dirty="0" err="1" smtClean="0"/>
              <a:t>eventual</a:t>
            </a:r>
            <a:r>
              <a:rPr lang="it-IT" sz="2800" dirty="0" smtClean="0"/>
              <a:t> </a:t>
            </a:r>
            <a:r>
              <a:rPr lang="it-IT" sz="2800" dirty="0" err="1" smtClean="0"/>
              <a:t>infrastructure</a:t>
            </a:r>
            <a:r>
              <a:rPr lang="it-IT" sz="2800" dirty="0" smtClean="0"/>
              <a:t> scale-out </a:t>
            </a:r>
            <a:r>
              <a:rPr lang="it-IT" sz="2800" dirty="0" err="1" smtClean="0"/>
              <a:t>should</a:t>
            </a:r>
            <a:r>
              <a:rPr lang="it-IT" sz="2800" dirty="0" smtClean="0"/>
              <a:t> be </a:t>
            </a:r>
            <a:r>
              <a:rPr lang="it-IT" sz="2800" dirty="0" err="1" smtClean="0"/>
              <a:t>simple</a:t>
            </a:r>
            <a:r>
              <a:rPr lang="it-IT" sz="2800" dirty="0" smtClean="0"/>
              <a:t> (</a:t>
            </a:r>
            <a:r>
              <a:rPr lang="it-IT" sz="2800" dirty="0" err="1" smtClean="0"/>
              <a:t>minimizing</a:t>
            </a:r>
            <a:r>
              <a:rPr lang="it-IT" sz="2800" dirty="0" smtClean="0"/>
              <a:t> service </a:t>
            </a:r>
            <a:r>
              <a:rPr lang="it-IT" sz="2800" dirty="0" err="1" smtClean="0"/>
              <a:t>downtime</a:t>
            </a:r>
            <a:r>
              <a:rPr lang="it-IT" sz="2800" dirty="0" smtClean="0"/>
              <a:t>)</a:t>
            </a:r>
          </a:p>
          <a:p>
            <a:pPr lvl="2" eaLnBrk="1" hangingPunct="1"/>
            <a:r>
              <a:rPr lang="it-IT" sz="2800" dirty="0" smtClean="0"/>
              <a:t>The service </a:t>
            </a:r>
            <a:r>
              <a:rPr lang="it-IT" sz="2800" dirty="0" err="1" smtClean="0"/>
              <a:t>discovery</a:t>
            </a:r>
            <a:r>
              <a:rPr lang="it-IT" sz="2800" dirty="0" smtClean="0"/>
              <a:t> </a:t>
            </a:r>
            <a:r>
              <a:rPr lang="it-IT" sz="2800" dirty="0" err="1" smtClean="0"/>
              <a:t>facilities</a:t>
            </a:r>
            <a:r>
              <a:rPr lang="it-IT" sz="2800" dirty="0" smtClean="0"/>
              <a:t> </a:t>
            </a:r>
            <a:r>
              <a:rPr lang="it-IT" sz="2800" dirty="0" err="1" smtClean="0"/>
              <a:t>shoud</a:t>
            </a:r>
            <a:r>
              <a:rPr lang="it-IT" sz="2800" dirty="0" smtClean="0"/>
              <a:t> be </a:t>
            </a:r>
            <a:r>
              <a:rPr lang="it-IT" sz="2800" dirty="0" err="1" smtClean="0"/>
              <a:t>realized</a:t>
            </a:r>
            <a:r>
              <a:rPr lang="it-IT" sz="2800" dirty="0" smtClean="0"/>
              <a:t>  </a:t>
            </a:r>
            <a:r>
              <a:rPr lang="it-IT" sz="2800" dirty="0" err="1" smtClean="0"/>
              <a:t>without</a:t>
            </a:r>
            <a:r>
              <a:rPr lang="it-IT" sz="2800" dirty="0" smtClean="0"/>
              <a:t> </a:t>
            </a:r>
            <a:r>
              <a:rPr lang="it-IT" sz="2800" dirty="0" err="1" smtClean="0"/>
              <a:t>coding</a:t>
            </a:r>
            <a:r>
              <a:rPr lang="it-IT" sz="2800" dirty="0" smtClean="0"/>
              <a:t> the </a:t>
            </a:r>
            <a:r>
              <a:rPr lang="it-IT" sz="2800" dirty="0" err="1" smtClean="0"/>
              <a:t>services</a:t>
            </a:r>
            <a:r>
              <a:rPr lang="it-IT" sz="2800" dirty="0" smtClean="0"/>
              <a:t> </a:t>
            </a:r>
            <a:r>
              <a:rPr lang="it-IT" sz="2800" dirty="0" err="1" smtClean="0"/>
              <a:t>resolution</a:t>
            </a:r>
            <a:r>
              <a:rPr lang="it-IT" sz="2800" dirty="0" smtClean="0"/>
              <a:t> </a:t>
            </a:r>
            <a:endParaRPr lang="it-IT" sz="2800" dirty="0"/>
          </a:p>
          <a:p>
            <a:pPr lvl="2" eaLnBrk="1" hangingPunct="1"/>
            <a:r>
              <a:rPr lang="it-IT" sz="2800" dirty="0" smtClean="0"/>
              <a:t>The client side </a:t>
            </a:r>
            <a:r>
              <a:rPr lang="it-IT" sz="2800" dirty="0" err="1" smtClean="0"/>
              <a:t>load</a:t>
            </a:r>
            <a:r>
              <a:rPr lang="it-IT" sz="2800" dirty="0" smtClean="0"/>
              <a:t> </a:t>
            </a:r>
            <a:r>
              <a:rPr lang="it-IT" sz="2800" dirty="0" err="1" smtClean="0"/>
              <a:t>balancing</a:t>
            </a:r>
            <a:r>
              <a:rPr lang="it-IT" sz="2800" dirty="0" smtClean="0"/>
              <a:t> </a:t>
            </a:r>
            <a:r>
              <a:rPr lang="it-IT" sz="2800" dirty="0" err="1" smtClean="0"/>
              <a:t>functionalities</a:t>
            </a:r>
            <a:r>
              <a:rPr lang="it-IT" sz="2800" dirty="0" smtClean="0"/>
              <a:t> </a:t>
            </a:r>
            <a:r>
              <a:rPr lang="it-IT" sz="2800" dirty="0" err="1" smtClean="0"/>
              <a:t>should</a:t>
            </a:r>
            <a:r>
              <a:rPr lang="it-IT" sz="2800" dirty="0" smtClean="0"/>
              <a:t> be </a:t>
            </a:r>
            <a:r>
              <a:rPr lang="it-IT" sz="2800" dirty="0" err="1" smtClean="0"/>
              <a:t>realized</a:t>
            </a:r>
            <a:r>
              <a:rPr lang="it-IT" sz="2800" dirty="0" smtClean="0"/>
              <a:t> </a:t>
            </a:r>
            <a:r>
              <a:rPr lang="it-IT" sz="2800" dirty="0" err="1" smtClean="0"/>
              <a:t>without</a:t>
            </a:r>
            <a:r>
              <a:rPr lang="it-IT" sz="2800" dirty="0" smtClean="0"/>
              <a:t> </a:t>
            </a:r>
            <a:r>
              <a:rPr lang="it-IT" sz="2800" dirty="0" err="1" smtClean="0"/>
              <a:t>infrastructure</a:t>
            </a:r>
            <a:r>
              <a:rPr lang="it-IT" sz="2800" dirty="0" smtClean="0"/>
              <a:t> </a:t>
            </a:r>
            <a:r>
              <a:rPr lang="it-IT" sz="2800" dirty="0" err="1" smtClean="0"/>
              <a:t>needs</a:t>
            </a:r>
            <a:r>
              <a:rPr lang="it-IT" sz="2800" dirty="0" smtClean="0"/>
              <a:t>, </a:t>
            </a:r>
            <a:r>
              <a:rPr lang="it-IT" sz="2800" dirty="0" err="1" smtClean="0"/>
              <a:t>simply</a:t>
            </a:r>
            <a:r>
              <a:rPr lang="it-IT" sz="2800" dirty="0" smtClean="0"/>
              <a:t> </a:t>
            </a:r>
            <a:r>
              <a:rPr lang="it-IT" sz="2800" dirty="0" err="1" smtClean="0"/>
              <a:t>adding</a:t>
            </a:r>
            <a:r>
              <a:rPr lang="it-IT" sz="2800" dirty="0" smtClean="0"/>
              <a:t> new service </a:t>
            </a:r>
            <a:r>
              <a:rPr lang="it-IT" sz="2800" dirty="0" err="1" smtClean="0"/>
              <a:t>instances</a:t>
            </a:r>
            <a:endParaRPr lang="it-IT" sz="2800" dirty="0" smtClean="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5414" y="1532979"/>
            <a:ext cx="14347340" cy="7773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16152440" y="6307790"/>
            <a:ext cx="7599735" cy="6036610"/>
          </a:xfrm>
        </p:spPr>
        <p:txBody>
          <a:bodyPr/>
          <a:lstStyle/>
          <a:p>
            <a:r>
              <a:rPr lang="it-IT" dirty="0" smtClean="0"/>
              <a:t>Source repository from </a:t>
            </a:r>
            <a:r>
              <a:rPr lang="it-IT" dirty="0" err="1" smtClean="0"/>
              <a:t>GitHUb</a:t>
            </a:r>
            <a:endParaRPr lang="it-IT" dirty="0" smtClean="0"/>
          </a:p>
          <a:p>
            <a:r>
              <a:rPr lang="it-IT" dirty="0" smtClean="0"/>
              <a:t>Branch or </a:t>
            </a:r>
            <a:r>
              <a:rPr lang="it-IT" dirty="0" err="1" smtClean="0"/>
              <a:t>tag</a:t>
            </a:r>
            <a:r>
              <a:rPr lang="it-IT" dirty="0" smtClean="0"/>
              <a:t> </a:t>
            </a:r>
          </a:p>
          <a:p>
            <a:r>
              <a:rPr lang="it-IT" dirty="0" err="1" smtClean="0"/>
              <a:t>Docker</a:t>
            </a:r>
            <a:r>
              <a:rPr lang="it-IT" dirty="0" smtClean="0"/>
              <a:t> </a:t>
            </a:r>
            <a:r>
              <a:rPr lang="it-IT" dirty="0" err="1" smtClean="0"/>
              <a:t>tagname</a:t>
            </a:r>
            <a:endParaRPr lang="it-IT" dirty="0" smtClean="0"/>
          </a:p>
          <a:p>
            <a:r>
              <a:rPr lang="en-US" strike="sngStrike" dirty="0">
                <a:hlinkClick r:id="rId3"/>
              </a:rPr>
              <a:t>Automated Builds</a:t>
            </a:r>
            <a:r>
              <a:rPr lang="en-US" strike="sngStrike" dirty="0"/>
              <a:t>, which link to a source code repository and trigger an image rebuild process on </a:t>
            </a:r>
            <a:r>
              <a:rPr lang="en-US" strike="sngStrike" dirty="0" err="1"/>
              <a:t>Docker</a:t>
            </a:r>
            <a:r>
              <a:rPr lang="en-US" strike="sngStrike" dirty="0"/>
              <a:t> Hub when changes are detected in the source code.</a:t>
            </a:r>
          </a:p>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1102768" y="6281935"/>
            <a:ext cx="2016224" cy="98665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599712" y="6281935"/>
            <a:ext cx="2808312"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1534058" y="4555675"/>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3427614" y="6281935"/>
            <a:ext cx="1551604"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852161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16152440" y="6307790"/>
            <a:ext cx="7599735" cy="6036610"/>
          </a:xfrm>
        </p:spPr>
        <p:txBody>
          <a:bodyPr/>
          <a:lstStyle/>
          <a:p>
            <a:r>
              <a:rPr lang="it-IT" dirty="0" smtClean="0"/>
              <a:t>Source repository from </a:t>
            </a:r>
            <a:r>
              <a:rPr lang="it-IT" dirty="0" err="1" smtClean="0"/>
              <a:t>GitHUb</a:t>
            </a:r>
            <a:endParaRPr lang="it-IT" dirty="0" smtClean="0"/>
          </a:p>
          <a:p>
            <a:r>
              <a:rPr lang="it-IT" dirty="0" smtClean="0"/>
              <a:t>Branch or </a:t>
            </a:r>
            <a:r>
              <a:rPr lang="it-IT" dirty="0" err="1" smtClean="0"/>
              <a:t>tag</a:t>
            </a:r>
            <a:r>
              <a:rPr lang="it-IT" dirty="0" smtClean="0"/>
              <a:t> </a:t>
            </a:r>
          </a:p>
          <a:p>
            <a:r>
              <a:rPr lang="it-IT" dirty="0" err="1" smtClean="0"/>
              <a:t>Docker</a:t>
            </a:r>
            <a:r>
              <a:rPr lang="it-IT" dirty="0" smtClean="0"/>
              <a:t> </a:t>
            </a:r>
            <a:r>
              <a:rPr lang="it-IT" dirty="0" err="1" smtClean="0"/>
              <a:t>tagname</a:t>
            </a:r>
            <a:endParaRPr lang="it-IT" dirty="0" smtClean="0"/>
          </a:p>
          <a:p>
            <a:r>
              <a:rPr lang="it-IT" dirty="0" err="1" smtClean="0"/>
              <a:t>Dockerfil</a:t>
            </a:r>
            <a:r>
              <a:rPr lang="it-IT" dirty="0" smtClean="0"/>
              <a:t> </a:t>
            </a:r>
          </a:p>
          <a:p>
            <a:r>
              <a:rPr lang="it-IT" dirty="0" smtClean="0"/>
              <a:t>Log build</a:t>
            </a:r>
          </a:p>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Rettangolo 12"/>
          <p:cNvSpPr/>
          <p:nvPr/>
        </p:nvSpPr>
        <p:spPr bwMode="auto">
          <a:xfrm>
            <a:off x="11499082" y="6544114"/>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6614" y="5993904"/>
            <a:ext cx="9106242" cy="12961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96614" y="7563374"/>
            <a:ext cx="9106242" cy="13261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4"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96614" y="9108104"/>
            <a:ext cx="12058650" cy="3162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615" y="2033464"/>
            <a:ext cx="9106242" cy="33767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8619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439814408"/>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a:xfrm>
            <a:off x="617539" y="1676400"/>
            <a:ext cx="14554224" cy="10668000"/>
          </a:xfrm>
        </p:spPr>
        <p:txBody>
          <a:bodyPr/>
          <a:lstStyle/>
          <a:p>
            <a:r>
              <a:rPr lang="it-IT" dirty="0" err="1" smtClean="0"/>
              <a:t>Quality</a:t>
            </a:r>
            <a:r>
              <a:rPr lang="it-IT" dirty="0" smtClean="0"/>
              <a:t> </a:t>
            </a:r>
            <a:r>
              <a:rPr lang="it-IT" dirty="0" err="1" smtClean="0"/>
              <a:t>assureance</a:t>
            </a:r>
            <a:r>
              <a:rPr lang="it-IT" dirty="0" smtClean="0"/>
              <a:t> test </a:t>
            </a:r>
            <a:r>
              <a:rPr lang="it-IT" dirty="0" err="1" smtClean="0"/>
              <a:t>has</a:t>
            </a:r>
            <a:r>
              <a:rPr lang="it-IT" dirty="0" smtClean="0"/>
              <a:t> </a:t>
            </a:r>
            <a:r>
              <a:rPr lang="it-IT" dirty="0" err="1" smtClean="0"/>
              <a:t>finished</a:t>
            </a:r>
            <a:r>
              <a:rPr lang="it-IT" dirty="0" smtClean="0"/>
              <a:t> </a:t>
            </a:r>
            <a:r>
              <a:rPr lang="it-IT" dirty="0" err="1" smtClean="0"/>
              <a:t>successfully</a:t>
            </a:r>
            <a:r>
              <a:rPr lang="it-IT" dirty="0" smtClean="0"/>
              <a:t> so the </a:t>
            </a:r>
            <a:r>
              <a:rPr lang="it-IT" dirty="0" err="1" smtClean="0"/>
              <a:t>next</a:t>
            </a:r>
            <a:r>
              <a:rPr lang="it-IT" dirty="0" smtClean="0"/>
              <a:t> of the </a:t>
            </a:r>
            <a:r>
              <a:rPr lang="it-IT" dirty="0" err="1" smtClean="0"/>
              <a:t>lifecycle</a:t>
            </a:r>
            <a:r>
              <a:rPr lang="it-IT" dirty="0" smtClean="0"/>
              <a:t> </a:t>
            </a:r>
            <a:r>
              <a:rPr lang="it-IT" dirty="0" err="1" smtClean="0"/>
              <a:t>is</a:t>
            </a:r>
            <a:r>
              <a:rPr lang="it-IT" dirty="0" smtClean="0"/>
              <a:t> Production</a:t>
            </a:r>
          </a:p>
          <a:p>
            <a:r>
              <a:rPr lang="it-IT" dirty="0" smtClean="0"/>
              <a:t>For the </a:t>
            </a:r>
            <a:r>
              <a:rPr lang="it-IT" dirty="0" err="1" smtClean="0"/>
              <a:t>runtime</a:t>
            </a:r>
            <a:r>
              <a:rPr lang="it-IT" dirty="0" smtClean="0"/>
              <a:t> </a:t>
            </a:r>
            <a:r>
              <a:rPr lang="it-IT" dirty="0" err="1" smtClean="0"/>
              <a:t>environment</a:t>
            </a:r>
            <a:r>
              <a:rPr lang="it-IT" dirty="0" smtClean="0"/>
              <a:t> </a:t>
            </a:r>
            <a:r>
              <a:rPr lang="it-IT" dirty="0" err="1" smtClean="0"/>
              <a:t>it</a:t>
            </a:r>
            <a:r>
              <a:rPr lang="it-IT" dirty="0" smtClean="0"/>
              <a:t> </a:t>
            </a:r>
            <a:r>
              <a:rPr lang="it-IT" dirty="0" err="1" smtClean="0"/>
              <a:t>will</a:t>
            </a:r>
            <a:r>
              <a:rPr lang="it-IT" dirty="0" smtClean="0"/>
              <a:t> be </a:t>
            </a:r>
            <a:r>
              <a:rPr lang="it-IT" dirty="0" err="1" smtClean="0"/>
              <a:t>used</a:t>
            </a:r>
            <a:r>
              <a:rPr lang="it-IT" dirty="0" smtClean="0"/>
              <a:t> a </a:t>
            </a:r>
            <a:r>
              <a:rPr lang="it-IT" dirty="0" err="1" smtClean="0"/>
              <a:t>Cloud</a:t>
            </a:r>
            <a:r>
              <a:rPr lang="it-IT" dirty="0" smtClean="0"/>
              <a:t>  PAAS : </a:t>
            </a:r>
            <a:r>
              <a:rPr lang="it-IT" dirty="0" err="1" smtClean="0"/>
              <a:t>Pivotal</a:t>
            </a:r>
            <a:r>
              <a:rPr lang="it-IT" dirty="0" smtClean="0"/>
              <a:t> Web Services</a:t>
            </a:r>
          </a:p>
          <a:p>
            <a:r>
              <a:rPr lang="it-IT" dirty="0" err="1" smtClean="0"/>
              <a:t>Pivotal</a:t>
            </a:r>
            <a:r>
              <a:rPr lang="it-IT" dirty="0" smtClean="0"/>
              <a:t> Web Services </a:t>
            </a:r>
            <a:r>
              <a:rPr lang="it-IT" b="1" dirty="0" err="1"/>
              <a:t>Built</a:t>
            </a:r>
            <a:r>
              <a:rPr lang="it-IT" b="1" dirty="0"/>
              <a:t> on </a:t>
            </a:r>
            <a:r>
              <a:rPr lang="it-IT" b="1" dirty="0" err="1"/>
              <a:t>Cloud</a:t>
            </a:r>
            <a:r>
              <a:rPr lang="it-IT" b="1" dirty="0"/>
              <a:t> </a:t>
            </a:r>
            <a:r>
              <a:rPr lang="it-IT" b="1" dirty="0" err="1" smtClean="0"/>
              <a:t>Foundry</a:t>
            </a:r>
            <a:r>
              <a:rPr lang="it-IT" b="1" dirty="0" smtClean="0"/>
              <a:t>  AN OPEN SOURCE </a:t>
            </a:r>
            <a:r>
              <a:rPr lang="it-IT" b="1" dirty="0" err="1" smtClean="0"/>
              <a:t>paas</a:t>
            </a:r>
            <a:r>
              <a:rPr lang="it-IT" b="1" dirty="0" smtClean="0"/>
              <a:t> </a:t>
            </a:r>
            <a:r>
              <a:rPr lang="it-IT" b="1" dirty="0" err="1" smtClean="0"/>
              <a:t>sOLUTION</a:t>
            </a:r>
            <a:endParaRPr lang="it-IT" dirty="0" smtClean="0"/>
          </a:p>
          <a:p>
            <a:pPr lvl="1"/>
            <a:r>
              <a:rPr lang="it-IT" dirty="0" err="1" smtClean="0"/>
              <a:t>Backing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Manve</a:t>
            </a:r>
            <a:r>
              <a:rPr lang="it-IT" dirty="0" smtClean="0"/>
              <a:t> and </a:t>
            </a:r>
            <a:r>
              <a:rPr lang="it-IT" dirty="0" err="1" smtClean="0"/>
              <a:t>then</a:t>
            </a:r>
            <a:r>
              <a:rPr lang="it-IT" dirty="0" smtClean="0"/>
              <a:t> integrate to Jenkins</a:t>
            </a:r>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 </a:t>
            </a:r>
            <a:r>
              <a:rPr lang="it-IT" dirty="0" err="1" smtClean="0"/>
              <a:t>implemented</a:t>
            </a:r>
            <a:r>
              <a:rPr lang="it-IT" dirty="0" smtClean="0"/>
              <a:t> with a </a:t>
            </a:r>
            <a:r>
              <a:rPr lang="it-IT" dirty="0" err="1" smtClean="0"/>
              <a:t>dedicated</a:t>
            </a:r>
            <a:r>
              <a:rPr lang="it-IT" dirty="0" smtClean="0"/>
              <a:t> </a:t>
            </a:r>
            <a:r>
              <a:rPr lang="it-IT" dirty="0" err="1" smtClean="0"/>
              <a:t>instance</a:t>
            </a:r>
            <a:endParaRPr lang="it-IT" dirty="0" smtClean="0"/>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a:xfrm>
            <a:off x="617539" y="1676400"/>
            <a:ext cx="14554224" cy="4245496"/>
          </a:xfrm>
        </p:spPr>
        <p:txBody>
          <a:bodyPr/>
          <a:lstStyle/>
          <a:p>
            <a:r>
              <a:rPr lang="it-IT" dirty="0" err="1" smtClean="0"/>
              <a:t>Pivotal</a:t>
            </a:r>
            <a:r>
              <a:rPr lang="it-IT" dirty="0" smtClean="0"/>
              <a:t> web service </a:t>
            </a:r>
            <a:r>
              <a:rPr lang="it-IT" dirty="0" err="1" smtClean="0"/>
              <a:t>presentation</a:t>
            </a:r>
            <a:endParaRPr lang="it-IT" dirty="0" smtClean="0"/>
          </a:p>
          <a:p>
            <a:pPr lvl="1"/>
            <a:r>
              <a:rPr lang="it-IT" dirty="0" smtClean="0"/>
              <a:t>My </a:t>
            </a:r>
            <a:r>
              <a:rPr lang="it-IT" dirty="0" err="1" smtClean="0"/>
              <a:t>instance</a:t>
            </a:r>
            <a:endParaRPr lang="it-IT" dirty="0" smtClean="0"/>
          </a:p>
          <a:p>
            <a:pPr lvl="1"/>
            <a:r>
              <a:rPr lang="it-IT" dirty="0" smtClean="0"/>
              <a:t>Console </a:t>
            </a:r>
          </a:p>
          <a:p>
            <a:pPr lvl="1"/>
            <a:r>
              <a:rPr lang="it-IT" dirty="0" smtClean="0"/>
              <a:t>Application </a:t>
            </a:r>
            <a:r>
              <a:rPr lang="it-IT" dirty="0" err="1" smtClean="0"/>
              <a:t>backing</a:t>
            </a:r>
            <a:r>
              <a:rPr lang="it-IT" dirty="0" smtClean="0"/>
              <a:t> </a:t>
            </a:r>
            <a:r>
              <a:rPr lang="it-IT" dirty="0" err="1" smtClean="0"/>
              <a:t>services</a:t>
            </a:r>
            <a:endParaRPr lang="it-IT" dirty="0" smtClean="0"/>
          </a:p>
          <a:p>
            <a:pPr lvl="1"/>
            <a:endParaRPr lang="it-IT" dirty="0" smtClean="0"/>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801139043"/>
      </p:ext>
    </p:extLst>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a:xfrm>
            <a:off x="15171762" y="5345832"/>
            <a:ext cx="14554224" cy="4245496"/>
          </a:xfrm>
        </p:spPr>
        <p:txBody>
          <a:bodyPr/>
          <a:lstStyle/>
          <a:p>
            <a:r>
              <a:rPr lang="it-IT" dirty="0" smtClean="0"/>
              <a:t>Console</a:t>
            </a:r>
          </a:p>
          <a:p>
            <a:r>
              <a:rPr lang="it-IT" dirty="0" err="1" smtClean="0"/>
              <a:t>App</a:t>
            </a:r>
            <a:endParaRPr lang="it-IT" dirty="0" smtClean="0"/>
          </a:p>
          <a:p>
            <a:r>
              <a:rPr lang="it-IT" dirty="0" smtClean="0"/>
              <a:t>Services</a:t>
            </a:r>
          </a:p>
          <a:p>
            <a:r>
              <a:rPr lang="it-IT" smtClean="0"/>
              <a:t>marketplace</a:t>
            </a:r>
            <a:endParaRPr lang="it-IT" dirty="0" smtClean="0"/>
          </a:p>
          <a:p>
            <a:pPr lvl="1"/>
            <a:endParaRPr lang="it-IT" dirty="0" smtClean="0"/>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2688" y="1457401"/>
            <a:ext cx="7788043" cy="49685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2454" y="6569968"/>
            <a:ext cx="8820150" cy="34385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679832" y="5417840"/>
            <a:ext cx="4171950"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999164451"/>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CasellaDiTesto 10"/>
          <p:cNvSpPr txBox="1"/>
          <p:nvPr/>
        </p:nvSpPr>
        <p:spPr>
          <a:xfrm>
            <a:off x="598712" y="2122543"/>
            <a:ext cx="24554728" cy="9971961"/>
          </a:xfrm>
          <a:prstGeom prst="rect">
            <a:avLst/>
          </a:prstGeom>
          <a:noFill/>
        </p:spPr>
        <p:txBody>
          <a:bodyPr wrap="square" rtlCol="0">
            <a:spAutoFit/>
          </a:bodyPr>
          <a:lstStyle/>
          <a:p>
            <a:r>
              <a:rPr lang="it-IT" sz="2200" dirty="0">
                <a:latin typeface="Consolas"/>
              </a:rPr>
              <a:t>@</a:t>
            </a:r>
            <a:r>
              <a:rPr lang="it-IT" sz="2200" dirty="0" err="1">
                <a:latin typeface="Consolas"/>
              </a:rPr>
              <a:t>SpringBootApplication</a:t>
            </a:r>
            <a:r>
              <a:rPr lang="it-IT" sz="2200" dirty="0">
                <a:latin typeface="Consolas"/>
              </a:rPr>
              <a:t> </a:t>
            </a:r>
            <a:br>
              <a:rPr lang="it-IT" sz="2200" dirty="0">
                <a:latin typeface="Consolas"/>
              </a:rPr>
            </a:br>
            <a:r>
              <a:rPr lang="it-IT" sz="2200" dirty="0">
                <a:solidFill>
                  <a:srgbClr val="0000FF"/>
                </a:solidFill>
                <a:latin typeface="Consolas"/>
              </a:rPr>
              <a:t>public</a:t>
            </a:r>
            <a:r>
              <a:rPr lang="it-IT" sz="2200" dirty="0">
                <a:latin typeface="Consolas"/>
              </a:rPr>
              <a:t> </a:t>
            </a:r>
            <a:r>
              <a:rPr lang="it-IT" sz="2200" dirty="0" err="1">
                <a:solidFill>
                  <a:srgbClr val="0000FF"/>
                </a:solidFill>
                <a:latin typeface="Consolas"/>
              </a:rPr>
              <a:t>class</a:t>
            </a:r>
            <a:r>
              <a:rPr lang="it-IT" sz="2200" dirty="0">
                <a:latin typeface="Consolas"/>
              </a:rPr>
              <a:t> Application { </a:t>
            </a:r>
            <a:br>
              <a:rPr lang="it-IT" sz="2200" dirty="0">
                <a:latin typeface="Consolas"/>
              </a:rPr>
            </a:br>
            <a:r>
              <a:rPr lang="it-IT" sz="2200" dirty="0">
                <a:latin typeface="Consolas"/>
              </a:rPr>
              <a:t>    </a:t>
            </a:r>
            <a:r>
              <a:rPr lang="it-IT" sz="2200" dirty="0">
                <a:solidFill>
                  <a:srgbClr val="0000FF"/>
                </a:solidFill>
                <a:latin typeface="Consolas"/>
              </a:rPr>
              <a:t>public</a:t>
            </a:r>
            <a:r>
              <a:rPr lang="it-IT" sz="2200" dirty="0">
                <a:latin typeface="Consolas"/>
              </a:rPr>
              <a:t> </a:t>
            </a:r>
            <a:r>
              <a:rPr lang="it-IT" sz="2200" dirty="0" err="1">
                <a:solidFill>
                  <a:srgbClr val="0000FF"/>
                </a:solidFill>
                <a:latin typeface="Consolas"/>
              </a:rPr>
              <a:t>static</a:t>
            </a:r>
            <a:r>
              <a:rPr lang="it-IT" sz="2200" dirty="0">
                <a:latin typeface="Consolas"/>
              </a:rPr>
              <a:t> </a:t>
            </a:r>
            <a:r>
              <a:rPr lang="it-IT" sz="2200" dirty="0" err="1">
                <a:solidFill>
                  <a:srgbClr val="0000FF"/>
                </a:solidFill>
                <a:latin typeface="Consolas"/>
              </a:rPr>
              <a:t>void</a:t>
            </a:r>
            <a:r>
              <a:rPr lang="it-IT" sz="2200" dirty="0">
                <a:latin typeface="Consolas"/>
              </a:rPr>
              <a:t> </a:t>
            </a:r>
            <a:r>
              <a:rPr lang="it-IT" sz="2200" dirty="0" err="1">
                <a:latin typeface="Consolas"/>
              </a:rPr>
              <a:t>main</a:t>
            </a:r>
            <a:r>
              <a:rPr lang="it-IT" sz="2200" dirty="0">
                <a:latin typeface="Consolas"/>
              </a:rPr>
              <a:t>(</a:t>
            </a:r>
            <a:r>
              <a:rPr lang="it-IT" sz="2200" dirty="0" err="1">
                <a:latin typeface="Consolas"/>
              </a:rPr>
              <a:t>String</a:t>
            </a:r>
            <a:r>
              <a:rPr lang="it-IT" sz="2200" dirty="0">
                <a:latin typeface="Consolas"/>
              </a:rPr>
              <a:t>[] </a:t>
            </a:r>
            <a:r>
              <a:rPr lang="it-IT" sz="2200" dirty="0" err="1">
                <a:latin typeface="Consolas"/>
              </a:rPr>
              <a:t>args</a:t>
            </a:r>
            <a:r>
              <a:rPr lang="it-IT" sz="2200" dirty="0">
                <a:latin typeface="Consolas"/>
              </a:rPr>
              <a:t>) { </a:t>
            </a:r>
            <a:br>
              <a:rPr lang="it-IT" sz="2200" dirty="0">
                <a:latin typeface="Consolas"/>
              </a:rPr>
            </a:br>
            <a:r>
              <a:rPr lang="it-IT" sz="2200" dirty="0">
                <a:latin typeface="Consolas"/>
              </a:rPr>
              <a:t>        </a:t>
            </a:r>
            <a:r>
              <a:rPr lang="it-IT" sz="2200" dirty="0" err="1">
                <a:latin typeface="Consolas"/>
              </a:rPr>
              <a:t>SpringApplication.run</a:t>
            </a:r>
            <a:r>
              <a:rPr lang="it-IT" sz="2200" dirty="0">
                <a:latin typeface="Consolas"/>
              </a:rPr>
              <a:t>(</a:t>
            </a:r>
            <a:r>
              <a:rPr lang="it-IT" sz="2200" dirty="0" err="1">
                <a:latin typeface="Consolas"/>
              </a:rPr>
              <a:t>Application.</a:t>
            </a:r>
            <a:r>
              <a:rPr lang="it-IT" sz="2200" dirty="0" err="1">
                <a:solidFill>
                  <a:srgbClr val="0000FF"/>
                </a:solidFill>
                <a:latin typeface="Consolas"/>
              </a:rPr>
              <a:t>class</a:t>
            </a:r>
            <a:r>
              <a:rPr lang="it-IT" sz="2200" dirty="0">
                <a:latin typeface="Consolas"/>
              </a:rPr>
              <a:t>, </a:t>
            </a:r>
            <a:r>
              <a:rPr lang="it-IT" sz="2200" dirty="0" err="1">
                <a:latin typeface="Consolas"/>
              </a:rPr>
              <a:t>args</a:t>
            </a:r>
            <a:r>
              <a:rPr lang="it-IT" sz="2200" dirty="0">
                <a:latin typeface="Consolas"/>
              </a:rPr>
              <a:t>); </a:t>
            </a:r>
            <a:r>
              <a:rPr lang="it-IT" sz="2200" dirty="0" smtClean="0">
                <a:latin typeface="Consolas"/>
              </a:rPr>
              <a:t>} </a:t>
            </a:r>
            <a:r>
              <a:rPr lang="it-IT" sz="2200" dirty="0">
                <a:latin typeface="Consolas"/>
              </a:rPr>
              <a:t/>
            </a:r>
            <a:br>
              <a:rPr lang="it-IT" sz="2200" dirty="0">
                <a:latin typeface="Consolas"/>
              </a:rPr>
            </a:br>
            <a:r>
              <a:rPr lang="it-IT" sz="2200" dirty="0">
                <a:latin typeface="Consolas"/>
              </a:rPr>
              <a:t>          </a:t>
            </a:r>
            <a:endParaRPr lang="it-IT" sz="2200" dirty="0" smtClean="0">
              <a:latin typeface="Consolas"/>
            </a:endParaRPr>
          </a:p>
          <a:p>
            <a:r>
              <a:rPr lang="it-IT" sz="2200" dirty="0">
                <a:latin typeface="Consolas"/>
              </a:rPr>
              <a:t>    @Bean </a:t>
            </a:r>
            <a:br>
              <a:rPr lang="it-IT" sz="2200" dirty="0">
                <a:latin typeface="Consolas"/>
              </a:rPr>
            </a:br>
            <a:r>
              <a:rPr lang="it-IT" sz="2200" dirty="0">
                <a:latin typeface="Consolas"/>
              </a:rPr>
              <a:t>    @</a:t>
            </a:r>
            <a:r>
              <a:rPr lang="it-IT" sz="2200" dirty="0" err="1">
                <a:latin typeface="Consolas"/>
              </a:rPr>
              <a:t>Profile</a:t>
            </a:r>
            <a:r>
              <a:rPr lang="it-IT" sz="2200" dirty="0">
                <a:latin typeface="Consolas"/>
              </a:rPr>
              <a:t>(</a:t>
            </a:r>
            <a:r>
              <a:rPr lang="it-IT" sz="2200" dirty="0">
                <a:solidFill>
                  <a:srgbClr val="800000"/>
                </a:solidFill>
                <a:latin typeface="Consolas"/>
              </a:rPr>
              <a:t>"</a:t>
            </a:r>
            <a:r>
              <a:rPr lang="it-IT" sz="2200" dirty="0" err="1">
                <a:solidFill>
                  <a:srgbClr val="800000"/>
                </a:solidFill>
                <a:latin typeface="Consolas"/>
              </a:rPr>
              <a:t>cloudfoundry</a:t>
            </a:r>
            <a:r>
              <a:rPr lang="it-IT" sz="2200" dirty="0">
                <a:solidFill>
                  <a:srgbClr val="800000"/>
                </a:solidFill>
                <a:latin typeface="Consolas"/>
              </a:rPr>
              <a:t>"</a:t>
            </a:r>
            <a:r>
              <a:rPr lang="it-IT" sz="2200" dirty="0">
                <a:latin typeface="Consolas"/>
              </a:rPr>
              <a:t>) </a:t>
            </a:r>
            <a:endParaRPr lang="it-IT" sz="2200" dirty="0" smtClean="0">
              <a:latin typeface="Consolas"/>
            </a:endParaRPr>
          </a:p>
          <a:p>
            <a:r>
              <a:rPr lang="it-IT" sz="2200" dirty="0">
                <a:latin typeface="Consolas"/>
              </a:rPr>
              <a:t/>
            </a:r>
            <a:br>
              <a:rPr lang="it-IT" sz="2200" dirty="0">
                <a:latin typeface="Consolas"/>
              </a:rPr>
            </a:br>
            <a:r>
              <a:rPr lang="it-IT" sz="2200" dirty="0">
                <a:latin typeface="Consolas"/>
              </a:rPr>
              <a:t>    </a:t>
            </a:r>
            <a:r>
              <a:rPr lang="it-IT" sz="2200" dirty="0" err="1">
                <a:latin typeface="Consolas"/>
              </a:rPr>
              <a:t>DataSource</a:t>
            </a:r>
            <a:r>
              <a:rPr lang="it-IT" sz="2200" dirty="0">
                <a:latin typeface="Consolas"/>
              </a:rPr>
              <a:t> </a:t>
            </a:r>
            <a:r>
              <a:rPr lang="it-IT" sz="2200" dirty="0" err="1" smtClean="0">
                <a:latin typeface="Consolas"/>
              </a:rPr>
              <a:t>dataSource</a:t>
            </a:r>
            <a:endParaRPr lang="it-IT" sz="2200" dirty="0" smtClean="0">
              <a:latin typeface="Consolas"/>
            </a:endParaRPr>
          </a:p>
          <a:p>
            <a:r>
              <a:rPr lang="it-IT" sz="2200" dirty="0">
                <a:latin typeface="Consolas"/>
              </a:rPr>
              <a:t>	</a:t>
            </a:r>
            <a:r>
              <a:rPr lang="it-IT" sz="2200" dirty="0" smtClean="0">
                <a:latin typeface="Consolas"/>
              </a:rPr>
              <a:t>(@</a:t>
            </a:r>
            <a:r>
              <a:rPr lang="it-IT" sz="2200" dirty="0">
                <a:latin typeface="Consolas"/>
              </a:rPr>
              <a:t>Value(</a:t>
            </a:r>
            <a:r>
              <a:rPr lang="it-IT" sz="2200" dirty="0">
                <a:solidFill>
                  <a:srgbClr val="800000"/>
                </a:solidFill>
                <a:latin typeface="Consolas"/>
              </a:rPr>
              <a:t>"${</a:t>
            </a:r>
            <a:r>
              <a:rPr lang="it-IT" sz="2200" dirty="0" err="1">
                <a:solidFill>
                  <a:srgbClr val="800000"/>
                </a:solidFill>
                <a:latin typeface="Consolas"/>
              </a:rPr>
              <a:t>cloud.services.mySqlBackingServices.connection.jdbcurl</a:t>
            </a:r>
            <a:r>
              <a:rPr lang="it-IT" sz="2200" dirty="0">
                <a:solidFill>
                  <a:srgbClr val="800000"/>
                </a:solidFill>
                <a:latin typeface="Consolas"/>
              </a:rPr>
              <a:t>}"</a:t>
            </a:r>
            <a:r>
              <a:rPr lang="it-IT" sz="2200" dirty="0">
                <a:latin typeface="Consolas"/>
              </a:rPr>
              <a:t>) </a:t>
            </a:r>
            <a:r>
              <a:rPr lang="it-IT" sz="2200" dirty="0" err="1">
                <a:latin typeface="Consolas"/>
              </a:rPr>
              <a:t>String</a:t>
            </a:r>
            <a:r>
              <a:rPr lang="it-IT" sz="2200" dirty="0">
                <a:latin typeface="Consolas"/>
              </a:rPr>
              <a:t> </a:t>
            </a:r>
            <a:r>
              <a:rPr lang="it-IT" sz="2200" dirty="0" smtClean="0">
                <a:latin typeface="Consolas"/>
              </a:rPr>
              <a:t>	</a:t>
            </a:r>
            <a:r>
              <a:rPr lang="it-IT" sz="2200" dirty="0" err="1" smtClean="0">
                <a:latin typeface="Consolas"/>
              </a:rPr>
              <a:t>jdbcUrl</a:t>
            </a:r>
            <a:r>
              <a:rPr lang="it-IT" sz="2200" dirty="0">
                <a:latin typeface="Consolas"/>
              </a:rPr>
              <a:t>) { </a:t>
            </a:r>
            <a:br>
              <a:rPr lang="it-IT" sz="2200" dirty="0">
                <a:latin typeface="Consolas"/>
              </a:rPr>
            </a:br>
            <a:r>
              <a:rPr lang="it-IT" sz="2200" dirty="0">
                <a:latin typeface="Consolas"/>
              </a:rPr>
              <a:t>    </a:t>
            </a:r>
            <a:br>
              <a:rPr lang="it-IT" sz="2200" dirty="0">
                <a:latin typeface="Consolas"/>
              </a:rPr>
            </a:br>
            <a:r>
              <a:rPr lang="it-IT" sz="2200" dirty="0">
                <a:latin typeface="Consolas"/>
              </a:rPr>
              <a:t>    </a:t>
            </a:r>
            <a:r>
              <a:rPr lang="it-IT" sz="2200" dirty="0" err="1">
                <a:solidFill>
                  <a:srgbClr val="0000FF"/>
                </a:solidFill>
                <a:latin typeface="Consolas"/>
              </a:rPr>
              <a:t>try</a:t>
            </a:r>
            <a:r>
              <a:rPr lang="it-IT" sz="2200" dirty="0">
                <a:latin typeface="Consolas"/>
              </a:rPr>
              <a:t> { </a:t>
            </a:r>
            <a:br>
              <a:rPr lang="it-IT" sz="2200" dirty="0">
                <a:latin typeface="Consolas"/>
              </a:rPr>
            </a:br>
            <a:r>
              <a:rPr lang="it-IT" sz="2200" dirty="0">
                <a:latin typeface="Consolas"/>
              </a:rPr>
              <a:t>            </a:t>
            </a:r>
            <a:r>
              <a:rPr lang="it-IT" sz="2200" dirty="0" err="1">
                <a:solidFill>
                  <a:srgbClr val="0000FF"/>
                </a:solidFill>
                <a:latin typeface="Consolas"/>
              </a:rPr>
              <a:t>return</a:t>
            </a:r>
            <a:r>
              <a:rPr lang="it-IT" sz="2200" dirty="0">
                <a:latin typeface="Consolas"/>
              </a:rPr>
              <a:t> </a:t>
            </a:r>
            <a:r>
              <a:rPr lang="it-IT" sz="2200" dirty="0">
                <a:solidFill>
                  <a:srgbClr val="0000FF"/>
                </a:solidFill>
                <a:latin typeface="Consolas"/>
              </a:rPr>
              <a:t>new</a:t>
            </a:r>
            <a:r>
              <a:rPr lang="it-IT" sz="2200" dirty="0">
                <a:latin typeface="Consolas"/>
              </a:rPr>
              <a:t> </a:t>
            </a:r>
            <a:r>
              <a:rPr lang="it-IT" sz="2200" dirty="0" err="1">
                <a:latin typeface="Consolas"/>
              </a:rPr>
              <a:t>SimpleDriverDataSource</a:t>
            </a:r>
            <a:r>
              <a:rPr lang="it-IT" sz="2200" dirty="0">
                <a:latin typeface="Consolas"/>
              </a:rPr>
              <a:t>( </a:t>
            </a:r>
            <a:br>
              <a:rPr lang="it-IT" sz="2200" dirty="0">
                <a:latin typeface="Consolas"/>
              </a:rPr>
            </a:br>
            <a:r>
              <a:rPr lang="it-IT" sz="2200" dirty="0">
                <a:latin typeface="Consolas"/>
              </a:rPr>
              <a:t>            </a:t>
            </a:r>
            <a:r>
              <a:rPr lang="it-IT" sz="2200" dirty="0" err="1">
                <a:latin typeface="Consolas"/>
              </a:rPr>
              <a:t>com.mysql.jdbc.Driver.</a:t>
            </a:r>
            <a:r>
              <a:rPr lang="it-IT" sz="2200" dirty="0" err="1">
                <a:solidFill>
                  <a:srgbClr val="0000FF"/>
                </a:solidFill>
                <a:latin typeface="Consolas"/>
              </a:rPr>
              <a:t>class</a:t>
            </a:r>
            <a:r>
              <a:rPr lang="it-IT" sz="2200" dirty="0" err="1">
                <a:latin typeface="Consolas"/>
              </a:rPr>
              <a:t>.newInstance</a:t>
            </a:r>
            <a:r>
              <a:rPr lang="it-IT" sz="2200" dirty="0">
                <a:latin typeface="Consolas"/>
              </a:rPr>
              <a:t>() , </a:t>
            </a:r>
            <a:r>
              <a:rPr lang="it-IT" sz="2200" dirty="0" err="1">
                <a:latin typeface="Consolas"/>
              </a:rPr>
              <a:t>jdbcUrl</a:t>
            </a:r>
            <a:r>
              <a:rPr lang="it-IT" sz="2200" dirty="0">
                <a:latin typeface="Consolas"/>
              </a:rPr>
              <a:t>); </a:t>
            </a:r>
            <a:br>
              <a:rPr lang="it-IT" sz="2200" dirty="0">
                <a:latin typeface="Consolas"/>
              </a:rPr>
            </a:br>
            <a:r>
              <a:rPr lang="it-IT" sz="2200" dirty="0">
                <a:latin typeface="Consolas"/>
              </a:rPr>
              <a:t>        } </a:t>
            </a:r>
            <a:br>
              <a:rPr lang="it-IT" sz="2200" dirty="0">
                <a:latin typeface="Consolas"/>
              </a:rPr>
            </a:br>
            <a:r>
              <a:rPr lang="it-IT" sz="2200" dirty="0">
                <a:latin typeface="Consolas"/>
              </a:rPr>
              <a:t>        </a:t>
            </a:r>
            <a:r>
              <a:rPr lang="it-IT" sz="2200" dirty="0">
                <a:solidFill>
                  <a:srgbClr val="0000FF"/>
                </a:solidFill>
                <a:latin typeface="Consolas"/>
              </a:rPr>
              <a:t>catch</a:t>
            </a:r>
            <a:r>
              <a:rPr lang="it-IT" sz="2200" dirty="0">
                <a:latin typeface="Consolas"/>
              </a:rPr>
              <a:t> (</a:t>
            </a:r>
            <a:r>
              <a:rPr lang="it-IT" sz="2200" dirty="0" err="1">
                <a:latin typeface="Consolas"/>
              </a:rPr>
              <a:t>Exception</a:t>
            </a:r>
            <a:r>
              <a:rPr lang="it-IT" sz="2200" dirty="0">
                <a:latin typeface="Consolas"/>
              </a:rPr>
              <a:t> e) { </a:t>
            </a:r>
            <a:br>
              <a:rPr lang="it-IT" sz="2200" dirty="0">
                <a:latin typeface="Consolas"/>
              </a:rPr>
            </a:br>
            <a:r>
              <a:rPr lang="it-IT" sz="2200" dirty="0">
                <a:latin typeface="Consolas"/>
              </a:rPr>
              <a:t>            </a:t>
            </a:r>
            <a:r>
              <a:rPr lang="it-IT" sz="2200" dirty="0" err="1">
                <a:solidFill>
                  <a:srgbClr val="0000FF"/>
                </a:solidFill>
                <a:latin typeface="Consolas"/>
              </a:rPr>
              <a:t>throw</a:t>
            </a:r>
            <a:r>
              <a:rPr lang="it-IT" sz="2200" dirty="0">
                <a:latin typeface="Consolas"/>
              </a:rPr>
              <a:t> </a:t>
            </a:r>
            <a:r>
              <a:rPr lang="it-IT" sz="2200" dirty="0">
                <a:solidFill>
                  <a:srgbClr val="0000FF"/>
                </a:solidFill>
                <a:latin typeface="Consolas"/>
              </a:rPr>
              <a:t>new</a:t>
            </a:r>
            <a:r>
              <a:rPr lang="it-IT" sz="2200" dirty="0">
                <a:latin typeface="Consolas"/>
              </a:rPr>
              <a:t> </a:t>
            </a:r>
            <a:r>
              <a:rPr lang="it-IT" sz="2200" dirty="0" err="1">
                <a:latin typeface="Consolas"/>
              </a:rPr>
              <a:t>RuntimeException</a:t>
            </a:r>
            <a:r>
              <a:rPr lang="it-IT" sz="2200" dirty="0">
                <a:latin typeface="Consolas"/>
              </a:rPr>
              <a:t>(e) ; </a:t>
            </a:r>
            <a:r>
              <a:rPr lang="it-IT" sz="2200" dirty="0" smtClean="0">
                <a:latin typeface="Consolas"/>
              </a:rPr>
              <a:t>}} </a:t>
            </a:r>
            <a:r>
              <a:rPr lang="it-IT" sz="2200" dirty="0">
                <a:latin typeface="Consolas"/>
              </a:rPr>
              <a:t/>
            </a:r>
            <a:br>
              <a:rPr lang="it-IT" sz="2200" dirty="0">
                <a:latin typeface="Consolas"/>
              </a:rPr>
            </a:br>
            <a:r>
              <a:rPr lang="it-IT" sz="2200" dirty="0">
                <a:latin typeface="Consolas"/>
              </a:rPr>
              <a:t>          </a:t>
            </a:r>
            <a:br>
              <a:rPr lang="it-IT" sz="2200" dirty="0">
                <a:latin typeface="Consolas"/>
              </a:rPr>
            </a:br>
            <a:r>
              <a:rPr lang="it-IT" sz="2200" dirty="0">
                <a:latin typeface="Consolas"/>
              </a:rPr>
              <a:t>    @Bean </a:t>
            </a:r>
            <a:br>
              <a:rPr lang="it-IT" sz="2200" dirty="0">
                <a:latin typeface="Consolas"/>
              </a:rPr>
            </a:br>
            <a:r>
              <a:rPr lang="it-IT" sz="2200" dirty="0">
                <a:latin typeface="Consolas"/>
              </a:rPr>
              <a:t>    </a:t>
            </a:r>
            <a:r>
              <a:rPr lang="it-IT" sz="2200" dirty="0" err="1">
                <a:latin typeface="Consolas"/>
              </a:rPr>
              <a:t>CommandLineRunner</a:t>
            </a:r>
            <a:r>
              <a:rPr lang="it-IT" sz="2200" dirty="0">
                <a:latin typeface="Consolas"/>
              </a:rPr>
              <a:t> </a:t>
            </a:r>
            <a:r>
              <a:rPr lang="it-IT" sz="2200" dirty="0" err="1">
                <a:latin typeface="Consolas"/>
              </a:rPr>
              <a:t>checkDatasource</a:t>
            </a:r>
            <a:r>
              <a:rPr lang="it-IT" sz="2200" dirty="0">
                <a:latin typeface="Consolas"/>
              </a:rPr>
              <a:t>( </a:t>
            </a:r>
            <a:br>
              <a:rPr lang="it-IT" sz="2200" dirty="0">
                <a:latin typeface="Consolas"/>
              </a:rPr>
            </a:br>
            <a:r>
              <a:rPr lang="it-IT" sz="2200" dirty="0">
                <a:latin typeface="Consolas"/>
              </a:rPr>
              <a:t>            </a:t>
            </a:r>
            <a:r>
              <a:rPr lang="it-IT" sz="2200" dirty="0" err="1">
                <a:latin typeface="Consolas"/>
              </a:rPr>
              <a:t>DataSourceProperties</a:t>
            </a:r>
            <a:r>
              <a:rPr lang="it-IT" sz="2200" dirty="0">
                <a:latin typeface="Consolas"/>
              </a:rPr>
              <a:t> </a:t>
            </a:r>
            <a:r>
              <a:rPr lang="it-IT" sz="2200" dirty="0" err="1">
                <a:latin typeface="Consolas"/>
              </a:rPr>
              <a:t>dataSourceProps</a:t>
            </a:r>
            <a:r>
              <a:rPr lang="it-IT" sz="2200" dirty="0">
                <a:latin typeface="Consolas"/>
              </a:rPr>
              <a:t>, </a:t>
            </a:r>
            <a:br>
              <a:rPr lang="it-IT" sz="2200" dirty="0">
                <a:latin typeface="Consolas"/>
              </a:rPr>
            </a:br>
            <a:r>
              <a:rPr lang="it-IT" sz="2200" dirty="0">
                <a:latin typeface="Consolas"/>
              </a:rPr>
              <a:t>            @Value(</a:t>
            </a:r>
            <a:r>
              <a:rPr lang="it-IT" sz="2200" dirty="0">
                <a:solidFill>
                  <a:srgbClr val="800000"/>
                </a:solidFill>
                <a:latin typeface="Consolas"/>
              </a:rPr>
              <a:t>"${</a:t>
            </a:r>
            <a:r>
              <a:rPr lang="it-IT" sz="2200" dirty="0" err="1">
                <a:solidFill>
                  <a:srgbClr val="800000"/>
                </a:solidFill>
                <a:latin typeface="Consolas"/>
              </a:rPr>
              <a:t>cloud.services.mySqlBackingServices.connection.jdbcurl</a:t>
            </a:r>
            <a:r>
              <a:rPr lang="it-IT" sz="2200" dirty="0">
                <a:solidFill>
                  <a:srgbClr val="800000"/>
                </a:solidFill>
                <a:latin typeface="Consolas"/>
              </a:rPr>
              <a:t>:}"</a:t>
            </a:r>
            <a:r>
              <a:rPr lang="it-IT" sz="2200" dirty="0">
                <a:latin typeface="Consolas"/>
              </a:rPr>
              <a:t>) </a:t>
            </a:r>
            <a:r>
              <a:rPr lang="it-IT" sz="2200" dirty="0" err="1">
                <a:latin typeface="Consolas"/>
              </a:rPr>
              <a:t>String</a:t>
            </a:r>
            <a:r>
              <a:rPr lang="it-IT" sz="2200" dirty="0">
                <a:latin typeface="Consolas"/>
              </a:rPr>
              <a:t> </a:t>
            </a:r>
            <a:r>
              <a:rPr lang="it-IT" sz="2200" dirty="0" err="1">
                <a:latin typeface="Consolas"/>
              </a:rPr>
              <a:t>jdbcUrl</a:t>
            </a:r>
            <a:r>
              <a:rPr lang="it-IT" sz="2200" dirty="0">
                <a:latin typeface="Consolas"/>
              </a:rPr>
              <a:t>) </a:t>
            </a:r>
            <a:br>
              <a:rPr lang="it-IT" sz="2200" dirty="0">
                <a:latin typeface="Consolas"/>
              </a:rPr>
            </a:br>
            <a:r>
              <a:rPr lang="it-IT" sz="2200" dirty="0">
                <a:latin typeface="Consolas"/>
              </a:rPr>
              <a:t>    { </a:t>
            </a:r>
            <a:br>
              <a:rPr lang="it-IT" sz="2200" dirty="0">
                <a:latin typeface="Consolas"/>
              </a:rPr>
            </a:br>
            <a:r>
              <a:rPr lang="it-IT" sz="2200" dirty="0">
                <a:latin typeface="Consolas"/>
              </a:rPr>
              <a:t>        </a:t>
            </a:r>
            <a:r>
              <a:rPr lang="it-IT" sz="2200" dirty="0" err="1">
                <a:solidFill>
                  <a:srgbClr val="0000FF"/>
                </a:solidFill>
                <a:latin typeface="Consolas"/>
              </a:rPr>
              <a:t>return</a:t>
            </a:r>
            <a:r>
              <a:rPr lang="it-IT" sz="2200" dirty="0">
                <a:latin typeface="Consolas"/>
              </a:rPr>
              <a:t> </a:t>
            </a:r>
            <a:r>
              <a:rPr lang="it-IT" sz="2200" dirty="0" err="1">
                <a:latin typeface="Consolas"/>
              </a:rPr>
              <a:t>args</a:t>
            </a:r>
            <a:r>
              <a:rPr lang="it-IT" sz="2200" dirty="0">
                <a:latin typeface="Consolas"/>
              </a:rPr>
              <a:t> -&gt; </a:t>
            </a:r>
            <a:endParaRPr lang="it-IT" sz="2200" dirty="0" smtClean="0">
              <a:latin typeface="Consolas"/>
            </a:endParaRPr>
          </a:p>
          <a:p>
            <a:r>
              <a:rPr lang="it-IT" sz="2200" dirty="0">
                <a:latin typeface="Consolas"/>
              </a:rPr>
              <a:t>	</a:t>
            </a:r>
            <a:r>
              <a:rPr lang="it-IT" sz="2200" dirty="0" smtClean="0">
                <a:latin typeface="Consolas"/>
              </a:rPr>
              <a:t>	</a:t>
            </a:r>
            <a:r>
              <a:rPr lang="it-IT" sz="2200" dirty="0" err="1" smtClean="0">
                <a:latin typeface="Consolas"/>
              </a:rPr>
              <a:t>System.</a:t>
            </a:r>
            <a:r>
              <a:rPr lang="it-IT" sz="2200" dirty="0" err="1" smtClean="0">
                <a:solidFill>
                  <a:srgbClr val="0000FF"/>
                </a:solidFill>
                <a:latin typeface="Consolas"/>
              </a:rPr>
              <a:t>out</a:t>
            </a:r>
            <a:r>
              <a:rPr lang="it-IT" sz="2200" dirty="0" err="1" smtClean="0">
                <a:latin typeface="Consolas"/>
              </a:rPr>
              <a:t>.println</a:t>
            </a:r>
            <a:r>
              <a:rPr lang="it-IT" sz="2200" dirty="0">
                <a:latin typeface="Consolas"/>
              </a:rPr>
              <a:t>(</a:t>
            </a:r>
            <a:r>
              <a:rPr lang="it-IT" sz="2200" dirty="0">
                <a:solidFill>
                  <a:srgbClr val="800000"/>
                </a:solidFill>
                <a:latin typeface="Consolas"/>
              </a:rPr>
              <a:t>"\n\n </a:t>
            </a:r>
            <a:r>
              <a:rPr lang="it-IT" sz="2200" dirty="0" err="1">
                <a:solidFill>
                  <a:srgbClr val="800000"/>
                </a:solidFill>
                <a:latin typeface="Consolas"/>
              </a:rPr>
              <a:t>cloud.services.mySqlBackingServices.connection.jdbcurl</a:t>
            </a:r>
            <a:r>
              <a:rPr lang="it-IT" sz="2200" dirty="0">
                <a:solidFill>
                  <a:srgbClr val="800000"/>
                </a:solidFill>
                <a:latin typeface="Consolas"/>
              </a:rPr>
              <a:t> JDBC URL="</a:t>
            </a:r>
            <a:r>
              <a:rPr lang="it-IT" sz="2200" dirty="0">
                <a:latin typeface="Consolas"/>
              </a:rPr>
              <a:t> </a:t>
            </a:r>
            <a:endParaRPr lang="it-IT" sz="2200" dirty="0" smtClean="0">
              <a:latin typeface="Consolas"/>
            </a:endParaRPr>
          </a:p>
          <a:p>
            <a:r>
              <a:rPr lang="it-IT" sz="2200" dirty="0">
                <a:latin typeface="Consolas"/>
              </a:rPr>
              <a:t>	</a:t>
            </a:r>
            <a:r>
              <a:rPr lang="it-IT" sz="2200" dirty="0" smtClean="0">
                <a:latin typeface="Consolas"/>
              </a:rPr>
              <a:t>	+ </a:t>
            </a:r>
            <a:r>
              <a:rPr lang="it-IT" sz="2200" dirty="0" err="1">
                <a:latin typeface="Consolas"/>
              </a:rPr>
              <a:t>jdbcUrl</a:t>
            </a:r>
            <a:r>
              <a:rPr lang="it-IT" sz="2200" dirty="0">
                <a:latin typeface="Consolas"/>
              </a:rPr>
              <a:t> </a:t>
            </a:r>
            <a:r>
              <a:rPr lang="it-IT" sz="2200" dirty="0" smtClean="0">
                <a:latin typeface="Consolas"/>
              </a:rPr>
              <a:t>+</a:t>
            </a:r>
            <a:r>
              <a:rPr lang="it-IT" sz="2200" dirty="0" smtClean="0">
                <a:solidFill>
                  <a:srgbClr val="800000"/>
                </a:solidFill>
                <a:latin typeface="Consolas"/>
              </a:rPr>
              <a:t>	" </a:t>
            </a:r>
            <a:r>
              <a:rPr lang="it-IT" sz="2200" dirty="0">
                <a:solidFill>
                  <a:srgbClr val="800000"/>
                </a:solidFill>
                <a:latin typeface="Consolas"/>
              </a:rPr>
              <a:t>\n\n the DATASOURCE URL="</a:t>
            </a:r>
            <a:r>
              <a:rPr lang="it-IT" sz="2200" dirty="0">
                <a:latin typeface="Consolas"/>
              </a:rPr>
              <a:t> + </a:t>
            </a:r>
            <a:r>
              <a:rPr lang="it-IT" sz="2200" dirty="0" err="1">
                <a:latin typeface="Consolas"/>
              </a:rPr>
              <a:t>dataSourceProps.getUrl</a:t>
            </a:r>
            <a:r>
              <a:rPr lang="it-IT" sz="2200" dirty="0">
                <a:latin typeface="Consolas"/>
              </a:rPr>
              <a:t>() + </a:t>
            </a:r>
            <a:r>
              <a:rPr lang="it-IT" sz="2200" dirty="0">
                <a:solidFill>
                  <a:srgbClr val="800000"/>
                </a:solidFill>
                <a:latin typeface="Consolas"/>
              </a:rPr>
              <a:t>".\n\n"</a:t>
            </a:r>
            <a:r>
              <a:rPr lang="it-IT" sz="2200" dirty="0">
                <a:latin typeface="Consolas"/>
              </a:rPr>
              <a:t>);   </a:t>
            </a:r>
            <a:r>
              <a:rPr lang="it-IT" sz="2200" dirty="0" smtClean="0">
                <a:latin typeface="Consolas"/>
              </a:rPr>
              <a:t>}}</a:t>
            </a:r>
            <a:endParaRPr lang="it-IT" sz="2200" dirty="0">
              <a:latin typeface="Consolas"/>
            </a:endParaRPr>
          </a:p>
          <a:p>
            <a:r>
              <a:rPr lang="it-IT" sz="2400" dirty="0">
                <a:latin typeface="Consolas"/>
              </a:rPr>
              <a:t/>
            </a:r>
            <a:br>
              <a:rPr lang="it-IT" sz="2400" dirty="0">
                <a:latin typeface="Consolas"/>
              </a:rPr>
            </a:br>
            <a:endParaRPr lang="it-IT" sz="2400" dirty="0" smtClean="0">
              <a:latin typeface="Consolas"/>
            </a:endParaRPr>
          </a:p>
        </p:txBody>
      </p:sp>
      <p:sp>
        <p:nvSpPr>
          <p:cNvPr id="12" name="Rettangolo 11"/>
          <p:cNvSpPr/>
          <p:nvPr/>
        </p:nvSpPr>
        <p:spPr bwMode="auto">
          <a:xfrm>
            <a:off x="-5861643"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95278" y="3761284"/>
            <a:ext cx="14076484" cy="41764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1095278" y="8101608"/>
            <a:ext cx="15345194" cy="298419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a:spLocks noGrp="1"/>
          </p:cNvSpPr>
          <p:nvPr>
            <p:ph idx="1"/>
          </p:nvPr>
        </p:nvSpPr>
        <p:spPr>
          <a:xfrm>
            <a:off x="16584488" y="5417840"/>
            <a:ext cx="7722434" cy="10668000"/>
          </a:xfrm>
        </p:spPr>
        <p:txBody>
          <a:bodyPr/>
          <a:lstStyle/>
          <a:p>
            <a:r>
              <a:rPr lang="it-IT" dirty="0" smtClean="0"/>
              <a:t>database </a:t>
            </a:r>
            <a:r>
              <a:rPr lang="it-IT" dirty="0" err="1"/>
              <a:t>Backing</a:t>
            </a:r>
            <a:r>
              <a:rPr lang="it-IT" dirty="0"/>
              <a:t> </a:t>
            </a:r>
            <a:r>
              <a:rPr lang="it-IT" dirty="0" smtClean="0"/>
              <a:t>Service </a:t>
            </a:r>
            <a:r>
              <a:rPr lang="it-IT" dirty="0" err="1" smtClean="0"/>
              <a:t>resolution</a:t>
            </a:r>
            <a:endParaRPr lang="it-IT" dirty="0" smtClean="0"/>
          </a:p>
          <a:p>
            <a:r>
              <a:rPr lang="it-IT" dirty="0" smtClean="0"/>
              <a:t>Spring Bean for the </a:t>
            </a:r>
            <a:r>
              <a:rPr lang="it-IT" dirty="0" err="1" smtClean="0"/>
              <a:t>clouf</a:t>
            </a:r>
            <a:r>
              <a:rPr lang="it-IT" dirty="0" smtClean="0"/>
              <a:t> </a:t>
            </a:r>
            <a:r>
              <a:rPr lang="it-IT" dirty="0" err="1" smtClean="0"/>
              <a:t>founfry</a:t>
            </a:r>
            <a:r>
              <a:rPr lang="it-IT" dirty="0" smtClean="0"/>
              <a:t> </a:t>
            </a:r>
            <a:r>
              <a:rPr lang="it-IT" dirty="0" err="1" smtClean="0"/>
              <a:t>label</a:t>
            </a:r>
            <a:r>
              <a:rPr lang="it-IT" dirty="0" smtClean="0"/>
              <a:t> </a:t>
            </a:r>
            <a:r>
              <a:rPr lang="it-IT" dirty="0" err="1" smtClean="0"/>
              <a:t>profile</a:t>
            </a:r>
            <a:r>
              <a:rPr lang="it-IT" dirty="0" smtClean="0"/>
              <a:t> </a:t>
            </a:r>
            <a:r>
              <a:rPr lang="it-IT" dirty="0" err="1" smtClean="0"/>
              <a:t>where</a:t>
            </a:r>
            <a:r>
              <a:rPr lang="it-IT" dirty="0" smtClean="0"/>
              <a:t> </a:t>
            </a:r>
            <a:r>
              <a:rPr lang="it-IT" dirty="0" err="1" smtClean="0"/>
              <a:t>that</a:t>
            </a:r>
            <a:r>
              <a:rPr lang="it-IT" dirty="0" smtClean="0"/>
              <a:t> </a:t>
            </a:r>
            <a:r>
              <a:rPr lang="it-IT" dirty="0" err="1" smtClean="0"/>
              <a:t>define</a:t>
            </a:r>
            <a:r>
              <a:rPr lang="it-IT" dirty="0" smtClean="0"/>
              <a:t> the </a:t>
            </a:r>
            <a:r>
              <a:rPr lang="it-IT" dirty="0" err="1" smtClean="0"/>
              <a:t>datasource</a:t>
            </a:r>
            <a:r>
              <a:rPr lang="it-IT" dirty="0" smtClean="0"/>
              <a:t> …..</a:t>
            </a:r>
          </a:p>
          <a:p>
            <a:r>
              <a:rPr lang="it-IT" dirty="0" err="1" smtClean="0"/>
              <a:t>It</a:t>
            </a:r>
            <a:r>
              <a:rPr lang="it-IT" dirty="0" smtClean="0"/>
              <a:t> </a:t>
            </a:r>
            <a:r>
              <a:rPr lang="it-IT" dirty="0" err="1" smtClean="0"/>
              <a:t>will</a:t>
            </a:r>
            <a:r>
              <a:rPr lang="it-IT" dirty="0" smtClean="0"/>
              <a:t> be </a:t>
            </a:r>
            <a:r>
              <a:rPr lang="it-IT" dirty="0" err="1" smtClean="0"/>
              <a:t>ckeche</a:t>
            </a:r>
            <a:r>
              <a:rPr lang="it-IT" dirty="0" smtClean="0"/>
              <a:t> </a:t>
            </a:r>
            <a:r>
              <a:rPr lang="it-IT" dirty="0" err="1" smtClean="0"/>
              <a:t>at</a:t>
            </a:r>
            <a:r>
              <a:rPr lang="it-IT" dirty="0" smtClean="0"/>
              <a:t> start time </a:t>
            </a:r>
          </a:p>
          <a:p>
            <a:r>
              <a:rPr lang="it-IT" dirty="0" smtClean="0"/>
              <a:t>(CFR </a:t>
            </a:r>
            <a:r>
              <a:rPr lang="it-IT" dirty="0" err="1" smtClean="0"/>
              <a:t>logs</a:t>
            </a:r>
            <a:r>
              <a:rPr lang="it-IT" dirty="0" smtClean="0"/>
              <a:t>)</a:t>
            </a:r>
          </a:p>
          <a:p>
            <a:endParaRPr lang="it-IT" dirty="0" smtClean="0"/>
          </a:p>
          <a:p>
            <a:endParaRPr lang="it-IT" dirty="0"/>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animBg="1"/>
      <p:bldP spid="10"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102768" y="1889448"/>
            <a:ext cx="22382685" cy="6678751"/>
          </a:xfrm>
          <a:prstGeom prst="rect">
            <a:avLst/>
          </a:prstGeom>
          <a:noFill/>
        </p:spPr>
        <p:txBody>
          <a:bodyPr wrap="square" rtlCol="0">
            <a:spAutoFit/>
          </a:bodyPr>
          <a:lstStyle/>
          <a:p>
            <a:endParaRPr lang="it-IT" sz="2800" b="1" dirty="0" smtClean="0">
              <a:solidFill>
                <a:srgbClr val="00B050"/>
              </a:solidFill>
              <a:latin typeface="Consolas"/>
            </a:endParaRPr>
          </a:p>
          <a:p>
            <a:endParaRPr lang="it-IT" sz="2800" b="1" dirty="0" smtClean="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3000" b="1" dirty="0" smtClean="0">
                <a:solidFill>
                  <a:srgbClr val="FF0000"/>
                </a:solidFill>
                <a:latin typeface="Consolas"/>
              </a:rPr>
              <a:t>HOST </a:t>
            </a:r>
            <a:r>
              <a:rPr lang="it-IT" sz="3000" b="1" dirty="0">
                <a:solidFill>
                  <a:srgbClr val="FF0000"/>
                </a:solidFill>
                <a:latin typeface="Consolas"/>
              </a:rPr>
              <a:t>NAME</a:t>
            </a:r>
            <a:r>
              <a:rPr lang="it-IT" sz="3000" b="1" dirty="0" smtClean="0">
                <a:solidFill>
                  <a:srgbClr val="FF0000"/>
                </a:solidFill>
                <a:latin typeface="Consolas"/>
              </a:rPr>
              <a:t>= us-cdbr-iron-east-03.cleardb.net</a:t>
            </a:r>
            <a:endParaRPr lang="it-IT" sz="3000" b="1" dirty="0">
              <a:solidFill>
                <a:srgbClr val="FF0000"/>
              </a:solidFill>
              <a:latin typeface="Consolas"/>
            </a:endParaRPr>
          </a:p>
          <a:p>
            <a:r>
              <a:rPr lang="it-IT" sz="3000" b="1" dirty="0">
                <a:solidFill>
                  <a:srgbClr val="FF0000"/>
                </a:solidFill>
                <a:latin typeface="Consolas"/>
              </a:rPr>
              <a:t>	DATABASE </a:t>
            </a:r>
            <a:r>
              <a:rPr lang="it-IT" sz="3000" b="1" dirty="0" smtClean="0">
                <a:solidFill>
                  <a:srgbClr val="FF0000"/>
                </a:solidFill>
                <a:latin typeface="Consolas"/>
              </a:rPr>
              <a:t>NAME= ad_9eccf35d79407b7</a:t>
            </a:r>
            <a:endParaRPr lang="it-IT" sz="3000" b="1" dirty="0">
              <a:solidFill>
                <a:srgbClr val="FF0000"/>
              </a:solidFill>
              <a:latin typeface="Consolas"/>
            </a:endParaRPr>
          </a:p>
          <a:p>
            <a:r>
              <a:rPr lang="it-IT" sz="3000" b="1" dirty="0">
                <a:solidFill>
                  <a:srgbClr val="FF0000"/>
                </a:solidFill>
                <a:latin typeface="Consolas"/>
              </a:rPr>
              <a:t>	USER NAME</a:t>
            </a:r>
            <a:r>
              <a:rPr lang="it-IT" sz="3000" b="1" dirty="0" smtClean="0">
                <a:solidFill>
                  <a:srgbClr val="FF0000"/>
                </a:solidFill>
                <a:latin typeface="Consolas"/>
              </a:rPr>
              <a:t>= b6feefbfb1e277</a:t>
            </a:r>
            <a:endParaRPr lang="it-IT" sz="3000" b="1" dirty="0">
              <a:solidFill>
                <a:srgbClr val="FF0000"/>
              </a:solidFill>
              <a:latin typeface="Consolas"/>
            </a:endParaRPr>
          </a:p>
          <a:p>
            <a:r>
              <a:rPr lang="it-IT" sz="3000" b="1" dirty="0">
                <a:solidFill>
                  <a:srgbClr val="FF0000"/>
                </a:solidFill>
                <a:latin typeface="Consolas"/>
              </a:rPr>
              <a:t>	</a:t>
            </a:r>
            <a:r>
              <a:rPr lang="it-IT" sz="3000" b="1" dirty="0" smtClean="0">
                <a:solidFill>
                  <a:srgbClr val="FF0000"/>
                </a:solidFill>
                <a:latin typeface="Consolas"/>
              </a:rPr>
              <a:t>PASSWORD= bcSED4b6</a:t>
            </a:r>
            <a:endParaRPr lang="it-IT" sz="3000" b="1" dirty="0">
              <a:solidFill>
                <a:srgbClr val="FF0000"/>
              </a:solidFill>
              <a:latin typeface="Consolas"/>
            </a:endParaRPr>
          </a:p>
          <a:p>
            <a:endParaRPr lang="it-IT" sz="2800" b="1" dirty="0" smtClean="0">
              <a:solidFill>
                <a:srgbClr val="00B050"/>
              </a:solidFill>
              <a:latin typeface="Consolas"/>
            </a:endParaRPr>
          </a:p>
          <a:p>
            <a:endParaRPr lang="it-IT" sz="2800" b="1" dirty="0">
              <a:solidFill>
                <a:srgbClr val="00B050"/>
              </a:solidFill>
              <a:latin typeface="Consolas"/>
            </a:endParaRPr>
          </a:p>
        </p:txBody>
      </p:sp>
      <p:sp>
        <p:nvSpPr>
          <p:cNvPr id="42" name="Rettangolo 41"/>
          <p:cNvSpPr/>
          <p:nvPr/>
        </p:nvSpPr>
        <p:spPr bwMode="auto">
          <a:xfrm>
            <a:off x="1474611" y="7309507"/>
            <a:ext cx="1868184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nvGrpSpPr>
          <p:cNvPr id="6" name="Gruppo 5"/>
          <p:cNvGrpSpPr/>
          <p:nvPr/>
        </p:nvGrpSpPr>
        <p:grpSpPr>
          <a:xfrm>
            <a:off x="15171762" y="56309"/>
            <a:ext cx="9135160" cy="4872333"/>
            <a:chOff x="11543928" y="4205005"/>
            <a:chExt cx="9135160" cy="4872333"/>
          </a:xfrm>
        </p:grpSpPr>
        <p:pic>
          <p:nvPicPr>
            <p:cNvPr id="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8434048" cy="7109639"/>
          </a:xfrm>
          <a:prstGeom prst="rect">
            <a:avLst/>
          </a:prstGeom>
          <a:noFill/>
        </p:spPr>
        <p:txBody>
          <a:bodyPr wrap="square" rtlCol="0">
            <a:spAutoFit/>
          </a:bodyPr>
          <a:lstStyle/>
          <a:p>
            <a:r>
              <a:rPr lang="it-IT" sz="2400" dirty="0">
                <a:latin typeface="Consolas"/>
              </a:rPr>
              <a:t>--- </a:t>
            </a:r>
            <a:r>
              <a:rPr lang="it-IT" sz="2400" dirty="0" err="1" smtClean="0">
                <a:latin typeface="Consolas"/>
              </a:rPr>
              <a:t>manifest.yml</a:t>
            </a:r>
            <a:r>
              <a:rPr lang="it-IT" sz="2400" dirty="0" smtClean="0">
                <a:latin typeface="Consolas"/>
              </a:rPr>
              <a:t> </a:t>
            </a:r>
            <a:r>
              <a:rPr lang="it-IT" sz="2400" dirty="0">
                <a:latin typeface="Consolas"/>
              </a:rPr>
              <a:t/>
            </a:r>
            <a:br>
              <a:rPr lang="it-IT" sz="2400" dirty="0">
                <a:latin typeface="Consolas"/>
              </a:rPr>
            </a:br>
            <a:r>
              <a:rPr lang="it-IT" sz="2400" dirty="0" err="1">
                <a:latin typeface="Consolas"/>
              </a:rPr>
              <a:t>applications</a:t>
            </a:r>
            <a:r>
              <a:rPr lang="it-IT" sz="2400" dirty="0">
                <a:latin typeface="Consolas"/>
              </a:rPr>
              <a:t>: </a:t>
            </a:r>
            <a:br>
              <a:rPr lang="it-IT" sz="2400" dirty="0">
                <a:latin typeface="Consolas"/>
              </a:rPr>
            </a:br>
            <a:r>
              <a:rPr lang="it-IT" sz="2400" dirty="0">
                <a:latin typeface="Consolas"/>
              </a:rPr>
              <a:t>  - </a:t>
            </a:r>
            <a:r>
              <a:rPr lang="it-IT" sz="2400" dirty="0" err="1">
                <a:latin typeface="Consolas"/>
              </a:rPr>
              <a:t>name</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a:t>
            </a:r>
            <a:r>
              <a:rPr lang="it-IT" sz="2400" dirty="0" err="1">
                <a:latin typeface="Consolas"/>
              </a:rPr>
              <a:t>memory</a:t>
            </a:r>
            <a:r>
              <a:rPr lang="it-IT" sz="2400" dirty="0">
                <a:latin typeface="Consolas"/>
              </a:rPr>
              <a:t>: 1024M </a:t>
            </a:r>
            <a:br>
              <a:rPr lang="it-IT" sz="2400" dirty="0">
                <a:latin typeface="Consolas"/>
              </a:rPr>
            </a:br>
            <a:r>
              <a:rPr lang="it-IT" sz="2400" dirty="0">
                <a:latin typeface="Consolas"/>
              </a:rPr>
              <a:t>    </a:t>
            </a:r>
            <a:r>
              <a:rPr lang="it-IT" sz="2400" dirty="0" err="1">
                <a:latin typeface="Consolas"/>
              </a:rPr>
              <a:t>instances</a:t>
            </a:r>
            <a:r>
              <a:rPr lang="it-IT" sz="2400" dirty="0">
                <a:latin typeface="Consolas"/>
              </a:rPr>
              <a:t>: </a:t>
            </a:r>
            <a:r>
              <a:rPr lang="it-IT" sz="2400" dirty="0">
                <a:solidFill>
                  <a:srgbClr val="800080"/>
                </a:solidFill>
                <a:latin typeface="Consolas"/>
              </a:rPr>
              <a:t>1</a:t>
            </a:r>
            <a:r>
              <a:rPr lang="it-IT" sz="2400" dirty="0">
                <a:latin typeface="Consolas"/>
              </a:rPr>
              <a:t> </a:t>
            </a:r>
            <a:br>
              <a:rPr lang="it-IT" sz="2400" dirty="0">
                <a:latin typeface="Consolas"/>
              </a:rPr>
            </a:br>
            <a:r>
              <a:rPr lang="it-IT" sz="2400" dirty="0">
                <a:latin typeface="Consolas"/>
              </a:rPr>
              <a:t>    </a:t>
            </a:r>
            <a:r>
              <a:rPr lang="it-IT" sz="2400" dirty="0" err="1">
                <a:latin typeface="Consolas"/>
              </a:rPr>
              <a:t>buildpack</a:t>
            </a:r>
            <a:r>
              <a:rPr lang="it-IT" sz="2400" dirty="0">
                <a:latin typeface="Consolas"/>
              </a:rPr>
              <a:t>: </a:t>
            </a:r>
            <a:r>
              <a:rPr lang="it-IT" sz="2400" dirty="0" err="1">
                <a:latin typeface="Consolas"/>
              </a:rPr>
              <a:t>java_buildpack</a:t>
            </a:r>
            <a:r>
              <a:rPr lang="it-IT" sz="2400" dirty="0">
                <a:latin typeface="Consolas"/>
              </a:rPr>
              <a:t> </a:t>
            </a:r>
            <a:br>
              <a:rPr lang="it-IT" sz="2400" dirty="0">
                <a:latin typeface="Consolas"/>
              </a:rPr>
            </a:br>
            <a:r>
              <a:rPr lang="it-IT" sz="2400" dirty="0">
                <a:latin typeface="Consolas"/>
              </a:rPr>
              <a:t>    </a:t>
            </a:r>
            <a:r>
              <a:rPr lang="it-IT" sz="2400" dirty="0" err="1">
                <a:latin typeface="Consolas"/>
              </a:rPr>
              <a:t>host</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domain: </a:t>
            </a:r>
            <a:r>
              <a:rPr lang="it-IT" sz="2400" dirty="0" err="1">
                <a:latin typeface="Consolas"/>
              </a:rPr>
              <a:t>cfapps.io</a:t>
            </a:r>
            <a:r>
              <a:rPr lang="it-IT" sz="2400" dirty="0">
                <a:latin typeface="Consolas"/>
              </a:rPr>
              <a:t> </a:t>
            </a:r>
            <a:br>
              <a:rPr lang="it-IT" sz="2400" dirty="0">
                <a:latin typeface="Consolas"/>
              </a:rPr>
            </a:br>
            <a:r>
              <a:rPr lang="it-IT" sz="2400" dirty="0">
                <a:latin typeface="Consolas"/>
              </a:rPr>
              <a:t>    </a:t>
            </a:r>
            <a:r>
              <a:rPr lang="it-IT" sz="2400" dirty="0" err="1">
                <a:latin typeface="Consolas"/>
              </a:rPr>
              <a:t>path</a:t>
            </a:r>
            <a:r>
              <a:rPr lang="it-IT" sz="2400" dirty="0">
                <a:latin typeface="Consolas"/>
              </a:rPr>
              <a:t>: target/</a:t>
            </a:r>
            <a:r>
              <a:rPr lang="it-IT" sz="2400" dirty="0">
                <a:solidFill>
                  <a:srgbClr val="800080"/>
                </a:solidFill>
                <a:latin typeface="Consolas"/>
              </a:rPr>
              <a:t>00</a:t>
            </a:r>
            <a:r>
              <a:rPr lang="it-IT" sz="2400" dirty="0">
                <a:latin typeface="Consolas"/>
              </a:rPr>
              <a:t>-bookABattery_SERVICE-</a:t>
            </a:r>
            <a:r>
              <a:rPr lang="it-IT" sz="2400" dirty="0">
                <a:solidFill>
                  <a:srgbClr val="800080"/>
                </a:solidFill>
                <a:latin typeface="Consolas"/>
              </a:rPr>
              <a:t>1.0</a:t>
            </a:r>
            <a:r>
              <a:rPr lang="it-IT" sz="2400" dirty="0">
                <a:latin typeface="Consolas"/>
              </a:rPr>
              <a:t>.</a:t>
            </a:r>
            <a:r>
              <a:rPr lang="it-IT" sz="2400" dirty="0">
                <a:solidFill>
                  <a:srgbClr val="800080"/>
                </a:solidFill>
                <a:latin typeface="Consolas"/>
              </a:rPr>
              <a:t>0</a:t>
            </a:r>
            <a:r>
              <a:rPr lang="it-IT" sz="2400" dirty="0">
                <a:latin typeface="Consolas"/>
              </a:rPr>
              <a:t>.BUILD-SNAPSHOT.jar </a:t>
            </a:r>
            <a:br>
              <a:rPr lang="it-IT" sz="2400" dirty="0">
                <a:latin typeface="Consolas"/>
              </a:rPr>
            </a:br>
            <a:r>
              <a:rPr lang="it-IT" sz="2400" dirty="0">
                <a:latin typeface="Consolas"/>
              </a:rPr>
              <a:t>    </a:t>
            </a:r>
            <a:r>
              <a:rPr lang="it-IT" sz="2400" dirty="0" err="1">
                <a:latin typeface="Consolas"/>
              </a:rPr>
              <a:t>services</a:t>
            </a:r>
            <a:r>
              <a:rPr lang="it-IT" sz="2400" dirty="0">
                <a:latin typeface="Consolas"/>
              </a:rPr>
              <a:t>: </a:t>
            </a:r>
            <a:br>
              <a:rPr lang="it-IT" sz="2400" dirty="0">
                <a:latin typeface="Consolas"/>
              </a:rPr>
            </a:br>
            <a:r>
              <a:rPr lang="it-IT" sz="2400" dirty="0">
                <a:latin typeface="Consolas"/>
              </a:rPr>
              <a:t>     - </a:t>
            </a:r>
            <a:r>
              <a:rPr lang="it-IT" sz="2400" dirty="0" err="1">
                <a:latin typeface="Consolas"/>
              </a:rPr>
              <a:t>mySqlBackingServices</a:t>
            </a:r>
            <a:r>
              <a:rPr lang="it-IT" sz="2400" dirty="0">
                <a:latin typeface="Consolas"/>
              </a:rPr>
              <a:t> </a:t>
            </a:r>
            <a:br>
              <a:rPr lang="it-IT" sz="2400" dirty="0">
                <a:latin typeface="Consolas"/>
              </a:rPr>
            </a:br>
            <a:r>
              <a:rPr lang="it-IT" sz="2400" dirty="0">
                <a:latin typeface="Consolas"/>
              </a:rPr>
              <a:t>    </a:t>
            </a:r>
            <a:r>
              <a:rPr lang="it-IT" sz="2400" dirty="0" err="1">
                <a:latin typeface="Consolas"/>
              </a:rPr>
              <a:t>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jpa</a:t>
            </a:r>
            <a:r>
              <a:rPr lang="it-IT" sz="2400" dirty="0">
                <a:latin typeface="Consolas"/>
              </a:rPr>
              <a:t>: </a:t>
            </a:r>
            <a:br>
              <a:rPr lang="it-IT" sz="2400" dirty="0">
                <a:latin typeface="Consolas"/>
              </a:rPr>
            </a:br>
            <a:r>
              <a:rPr lang="it-IT" sz="2400" dirty="0">
                <a:latin typeface="Consolas"/>
              </a:rPr>
              <a:t>    </a:t>
            </a:r>
            <a:r>
              <a:rPr lang="it-IT" sz="2400" dirty="0" err="1">
                <a:latin typeface="Consolas"/>
              </a:rPr>
              <a:t>hibernate.ddl</a:t>
            </a:r>
            <a:r>
              <a:rPr lang="it-IT" sz="2400" dirty="0">
                <a:latin typeface="Consolas"/>
              </a:rPr>
              <a:t>-auto: none </a:t>
            </a:r>
            <a:br>
              <a:rPr lang="it-IT" sz="2400" dirty="0">
                <a:latin typeface="Consolas"/>
              </a:rPr>
            </a:br>
            <a:r>
              <a:rPr lang="it-IT" sz="2400" dirty="0">
                <a:latin typeface="Consolas"/>
              </a:rPr>
              <a:t>    </a:t>
            </a:r>
            <a:r>
              <a:rPr lang="it-IT" sz="2400" dirty="0" err="1">
                <a:latin typeface="Consolas"/>
              </a:rPr>
              <a:t>show_sql</a:t>
            </a:r>
            <a:r>
              <a:rPr lang="it-IT" sz="2400" dirty="0">
                <a:latin typeface="Consolas"/>
              </a:rPr>
              <a:t>: </a:t>
            </a:r>
            <a:r>
              <a:rPr lang="it-IT" sz="2400" dirty="0">
                <a:solidFill>
                  <a:srgbClr val="0000FF"/>
                </a:solidFill>
                <a:latin typeface="Consolas"/>
              </a:rPr>
              <a:t>false</a:t>
            </a:r>
            <a:r>
              <a:rPr lang="it-IT" sz="2400" dirty="0">
                <a:latin typeface="Consolas"/>
              </a:rPr>
              <a:t> </a:t>
            </a:r>
            <a:br>
              <a:rPr lang="it-IT" sz="2400" dirty="0">
                <a:latin typeface="Consolas"/>
              </a:rPr>
            </a:br>
            <a:r>
              <a:rPr lang="it-IT" sz="2400" dirty="0" err="1">
                <a:latin typeface="Consolas"/>
              </a:rPr>
              <a:t>env</a:t>
            </a:r>
            <a:r>
              <a:rPr lang="it-IT" sz="2400" dirty="0">
                <a:latin typeface="Consolas"/>
              </a:rPr>
              <a:t>: </a:t>
            </a:r>
            <a:br>
              <a:rPr lang="it-IT" sz="2400" dirty="0">
                <a:latin typeface="Consolas"/>
              </a:rPr>
            </a:br>
            <a:r>
              <a:rPr lang="it-IT" sz="2400" dirty="0">
                <a:latin typeface="Consolas"/>
              </a:rPr>
              <a:t>    SPRING_PROFILES_ACTIVE: </a:t>
            </a:r>
            <a:r>
              <a:rPr lang="it-IT" sz="2400" b="1" dirty="0" err="1">
                <a:latin typeface="Consolas"/>
              </a:rPr>
              <a:t>cloudfoundry</a:t>
            </a:r>
            <a:r>
              <a:rPr lang="it-IT" sz="2400" dirty="0">
                <a:latin typeface="Consolas"/>
              </a:rPr>
              <a:t> </a:t>
            </a:r>
            <a:br>
              <a:rPr lang="it-IT" sz="2400" dirty="0">
                <a:latin typeface="Consolas"/>
              </a:rPr>
            </a:br>
            <a:r>
              <a:rPr lang="it-IT" sz="2400" dirty="0">
                <a:latin typeface="Consolas"/>
              </a:rPr>
              <a:t>    DEBUG: </a:t>
            </a:r>
            <a:r>
              <a:rPr lang="it-IT" sz="2400" dirty="0">
                <a:solidFill>
                  <a:srgbClr val="800000"/>
                </a:solidFill>
                <a:latin typeface="Consolas"/>
              </a:rPr>
              <a:t>"</a:t>
            </a:r>
            <a:r>
              <a:rPr lang="it-IT" sz="2400" dirty="0" err="1">
                <a:solidFill>
                  <a:srgbClr val="800000"/>
                </a:solidFill>
                <a:latin typeface="Consolas"/>
              </a:rPr>
              <a:t>true</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r>
              <a:rPr lang="it-IT" sz="2400" dirty="0" err="1">
                <a:latin typeface="Consolas"/>
              </a:rPr>
              <a:t>debug</a:t>
            </a:r>
            <a:r>
              <a:rPr lang="it-IT" sz="2400" dirty="0">
                <a:latin typeface="Consolas"/>
              </a:rPr>
              <a:t>: </a:t>
            </a:r>
            <a:r>
              <a:rPr lang="it-IT" sz="2400" dirty="0">
                <a:solidFill>
                  <a:srgbClr val="800000"/>
                </a:solidFill>
                <a:latin typeface="Consolas"/>
              </a:rPr>
              <a:t>"</a:t>
            </a:r>
            <a:r>
              <a:rPr lang="it-IT" sz="2400" dirty="0" err="1">
                <a:solidFill>
                  <a:srgbClr val="800000"/>
                </a:solidFill>
                <a:latin typeface="Consolas"/>
              </a:rPr>
              <a:t>true</a:t>
            </a:r>
            <a:r>
              <a:rPr lang="it-IT" sz="2400" dirty="0" smtClean="0">
                <a:solidFill>
                  <a:srgbClr val="800000"/>
                </a:solidFill>
                <a:latin typeface="Consolas"/>
              </a:rPr>
              <a:t>"</a:t>
            </a:r>
            <a:endParaRPr lang="it-IT" sz="2400" dirty="0">
              <a:latin typeface="Consolas"/>
            </a:endParaRPr>
          </a:p>
        </p:txBody>
      </p:sp>
      <p:sp>
        <p:nvSpPr>
          <p:cNvPr id="12" name="Rettangolo 11"/>
          <p:cNvSpPr/>
          <p:nvPr/>
        </p:nvSpPr>
        <p:spPr bwMode="auto">
          <a:xfrm>
            <a:off x="1334580" y="5052287"/>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598712" y="7268590"/>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2882869"/>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CasellaDiTesto 17"/>
          <p:cNvSpPr txBox="1"/>
          <p:nvPr/>
        </p:nvSpPr>
        <p:spPr>
          <a:xfrm>
            <a:off x="618928" y="9234264"/>
            <a:ext cx="18434048" cy="523220"/>
          </a:xfrm>
          <a:prstGeom prst="rect">
            <a:avLst/>
          </a:prstGeom>
          <a:noFill/>
        </p:spPr>
        <p:txBody>
          <a:bodyPr wrap="square" rtlCol="0">
            <a:spAutoFit/>
          </a:bodyPr>
          <a:lstStyle/>
          <a:p>
            <a:r>
              <a:rPr lang="it-IT" sz="2800" dirty="0" smtClean="0">
                <a:latin typeface="Consolas"/>
              </a:rPr>
              <a:t>Show </a:t>
            </a:r>
            <a:r>
              <a:rPr lang="it-IT" sz="2800" dirty="0" err="1" smtClean="0">
                <a:latin typeface="Consolas"/>
              </a:rPr>
              <a:t>at</a:t>
            </a:r>
            <a:r>
              <a:rPr lang="it-IT" sz="2800" dirty="0" smtClean="0">
                <a:latin typeface="Consolas"/>
              </a:rPr>
              <a:t> </a:t>
            </a:r>
            <a:r>
              <a:rPr lang="it-IT" sz="2800" dirty="0" err="1" smtClean="0">
                <a:latin typeface="Consolas"/>
              </a:rPr>
              <a:t>launch</a:t>
            </a:r>
            <a:r>
              <a:rPr lang="it-IT" sz="2800" dirty="0" smtClean="0">
                <a:latin typeface="Consolas"/>
              </a:rPr>
              <a:t> log </a:t>
            </a:r>
            <a:r>
              <a:rPr lang="it-IT" sz="2800" dirty="0" err="1" smtClean="0">
                <a:latin typeface="Consolas"/>
              </a:rPr>
              <a:t>boot</a:t>
            </a:r>
            <a:r>
              <a:rPr lang="it-IT" sz="2800" dirty="0" smtClean="0">
                <a:latin typeface="Consolas"/>
              </a:rPr>
              <a:t> with database </a:t>
            </a:r>
            <a:r>
              <a:rPr lang="it-IT" sz="2800" dirty="0" err="1" smtClean="0">
                <a:latin typeface="Consolas"/>
              </a:rPr>
              <a:t>resolution</a:t>
            </a:r>
            <a:endParaRPr lang="it-IT" sz="2800" dirty="0">
              <a:latin typeface="Consolas"/>
            </a:endParaRPr>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601416"/>
            <a:ext cx="13753528" cy="10341293"/>
          </a:xfrm>
          <a:prstGeom prst="rect">
            <a:avLst/>
          </a:prstGeom>
          <a:noFill/>
        </p:spPr>
        <p:txBody>
          <a:bodyPr wrap="square" rtlCol="0">
            <a:spAutoFit/>
          </a:bodyPr>
          <a:lstStyle/>
          <a:p>
            <a:r>
              <a:rPr lang="it-IT" sz="1800" dirty="0">
                <a:solidFill>
                  <a:srgbClr val="0000FF"/>
                </a:solidFill>
                <a:latin typeface="Consolas"/>
              </a:rPr>
              <a:t>&lt;</a:t>
            </a:r>
            <a:r>
              <a:rPr lang="it-IT" sz="1800" dirty="0" err="1">
                <a:solidFill>
                  <a:srgbClr val="800000"/>
                </a:solidFill>
                <a:latin typeface="Consolas"/>
              </a:rPr>
              <a:t>plugin</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err="1">
                <a:solidFill>
                  <a:srgbClr val="800000"/>
                </a:solidFill>
                <a:latin typeface="Consolas"/>
              </a:rPr>
              <a:t>groupId</a:t>
            </a:r>
            <a:r>
              <a:rPr lang="it-IT" sz="1800" dirty="0">
                <a:solidFill>
                  <a:srgbClr val="0000FF"/>
                </a:solidFill>
                <a:latin typeface="Consolas"/>
              </a:rPr>
              <a:t>&gt;</a:t>
            </a:r>
            <a:r>
              <a:rPr lang="it-IT" sz="1800" dirty="0" err="1">
                <a:latin typeface="Consolas"/>
              </a:rPr>
              <a:t>org.cloudfoundry</a:t>
            </a:r>
            <a:r>
              <a:rPr lang="it-IT" sz="1800" dirty="0">
                <a:solidFill>
                  <a:srgbClr val="0000FF"/>
                </a:solidFill>
                <a:latin typeface="Consolas"/>
              </a:rPr>
              <a:t>&lt;/</a:t>
            </a:r>
            <a:r>
              <a:rPr lang="it-IT" sz="1800" dirty="0" err="1">
                <a:solidFill>
                  <a:srgbClr val="800000"/>
                </a:solidFill>
                <a:latin typeface="Consolas"/>
              </a:rPr>
              <a:t>groupId</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err="1">
                <a:solidFill>
                  <a:srgbClr val="800000"/>
                </a:solidFill>
                <a:latin typeface="Consolas"/>
              </a:rPr>
              <a:t>artifactId</a:t>
            </a:r>
            <a:r>
              <a:rPr lang="it-IT" sz="1800" dirty="0">
                <a:solidFill>
                  <a:srgbClr val="0000FF"/>
                </a:solidFill>
                <a:latin typeface="Consolas"/>
              </a:rPr>
              <a:t>&gt;</a:t>
            </a:r>
            <a:r>
              <a:rPr lang="it-IT" sz="1800" dirty="0" err="1">
                <a:latin typeface="Consolas"/>
              </a:rPr>
              <a:t>cf-maven-plugin</a:t>
            </a:r>
            <a:r>
              <a:rPr lang="it-IT" sz="1800" dirty="0">
                <a:solidFill>
                  <a:srgbClr val="0000FF"/>
                </a:solidFill>
                <a:latin typeface="Consolas"/>
              </a:rPr>
              <a:t>&lt;/</a:t>
            </a:r>
            <a:r>
              <a:rPr lang="it-IT" sz="1800" dirty="0" err="1">
                <a:solidFill>
                  <a:srgbClr val="800000"/>
                </a:solidFill>
                <a:latin typeface="Consolas"/>
              </a:rPr>
              <a:t>artifactId</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version</a:t>
            </a:r>
            <a:r>
              <a:rPr lang="it-IT" sz="1800" dirty="0">
                <a:solidFill>
                  <a:srgbClr val="0000FF"/>
                </a:solidFill>
                <a:latin typeface="Consolas"/>
              </a:rPr>
              <a:t>&gt;</a:t>
            </a:r>
            <a:r>
              <a:rPr lang="it-IT" sz="1800" dirty="0">
                <a:latin typeface="Consolas"/>
              </a:rPr>
              <a:t>1.1.2</a:t>
            </a:r>
            <a:r>
              <a:rPr lang="it-IT" sz="1800" dirty="0">
                <a:solidFill>
                  <a:srgbClr val="0000FF"/>
                </a:solidFill>
                <a:latin typeface="Consolas"/>
              </a:rPr>
              <a:t>&lt;/</a:t>
            </a:r>
            <a:r>
              <a:rPr lang="it-IT" sz="1800" dirty="0">
                <a:solidFill>
                  <a:srgbClr val="800000"/>
                </a:solidFill>
                <a:latin typeface="Consolas"/>
              </a:rPr>
              <a:t>version</a:t>
            </a:r>
            <a:r>
              <a:rPr lang="it-IT" sz="1800" dirty="0">
                <a:solidFill>
                  <a:srgbClr val="0000FF"/>
                </a:solidFill>
                <a:latin typeface="Consolas"/>
              </a:rPr>
              <a:t>&gt;</a:t>
            </a:r>
            <a:r>
              <a:rPr lang="it-IT" sz="1800" dirty="0">
                <a:latin typeface="Consolas"/>
              </a:rPr>
              <a:t> </a:t>
            </a:r>
            <a:endParaRPr lang="it-IT" sz="1800" dirty="0" smtClean="0">
              <a:latin typeface="Consolas"/>
            </a:endParaRPr>
          </a:p>
          <a:p>
            <a:r>
              <a:rPr lang="it-IT" sz="1800" dirty="0">
                <a:latin typeface="Consolas"/>
              </a:rPr>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configuration</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a:solidFill>
                  <a:srgbClr val="800000"/>
                </a:solidFill>
                <a:latin typeface="Consolas"/>
              </a:rPr>
              <a:t>server</a:t>
            </a:r>
            <a:r>
              <a:rPr lang="it-IT" sz="1800" dirty="0">
                <a:solidFill>
                  <a:srgbClr val="0000FF"/>
                </a:solidFill>
                <a:latin typeface="Consolas"/>
              </a:rPr>
              <a:t>&gt;</a:t>
            </a:r>
            <a:r>
              <a:rPr lang="it-IT" sz="1800" dirty="0" err="1">
                <a:latin typeface="Consolas"/>
              </a:rPr>
              <a:t>cloudfoundry-pws-instance</a:t>
            </a:r>
            <a:r>
              <a:rPr lang="it-IT" sz="1800" dirty="0">
                <a:solidFill>
                  <a:srgbClr val="0000FF"/>
                </a:solidFill>
                <a:latin typeface="Consolas"/>
              </a:rPr>
              <a:t>&lt;/</a:t>
            </a:r>
            <a:r>
              <a:rPr lang="it-IT" sz="1800" dirty="0">
                <a:solidFill>
                  <a:srgbClr val="800000"/>
                </a:solidFill>
                <a:latin typeface="Consolas"/>
              </a:rPr>
              <a:t>server</a:t>
            </a:r>
            <a:r>
              <a:rPr lang="it-IT" sz="1800" dirty="0">
                <a:solidFill>
                  <a:srgbClr val="0000FF"/>
                </a:solidFill>
                <a:latin typeface="Consolas"/>
              </a:rPr>
              <a:t>&gt;</a:t>
            </a:r>
            <a:r>
              <a:rPr lang="it-IT" sz="1800" dirty="0">
                <a:latin typeface="Consolas"/>
              </a:rPr>
              <a:t> 	</a:t>
            </a:r>
            <a:endParaRPr lang="it-IT" sz="1800" dirty="0" smtClean="0">
              <a:latin typeface="Consolas"/>
            </a:endParaRPr>
          </a:p>
          <a:p>
            <a:endParaRPr lang="it-IT" sz="1800" dirty="0" smtClean="0">
              <a:latin typeface="Consolas"/>
            </a:endParaRPr>
          </a:p>
          <a:p>
            <a:r>
              <a:rPr lang="it-IT" sz="1800" dirty="0" smtClean="0">
                <a:latin typeface="Consolas"/>
              </a:rPr>
              <a:t>		</a:t>
            </a:r>
            <a:r>
              <a:rPr lang="it-IT" sz="1800" dirty="0" smtClean="0">
                <a:solidFill>
                  <a:srgbClr val="0000FF"/>
                </a:solidFill>
                <a:latin typeface="Consolas"/>
              </a:rPr>
              <a:t>&lt;</a:t>
            </a:r>
            <a:r>
              <a:rPr lang="it-IT" sz="1800" dirty="0">
                <a:solidFill>
                  <a:srgbClr val="800000"/>
                </a:solidFill>
                <a:latin typeface="Consolas"/>
              </a:rPr>
              <a:t>target</a:t>
            </a:r>
            <a:r>
              <a:rPr lang="it-IT" sz="1800" dirty="0">
                <a:solidFill>
                  <a:srgbClr val="0000FF"/>
                </a:solidFill>
                <a:latin typeface="Consolas"/>
              </a:rPr>
              <a:t>&gt;</a:t>
            </a:r>
            <a:r>
              <a:rPr lang="it-IT" sz="1800" dirty="0">
                <a:latin typeface="Consolas"/>
              </a:rPr>
              <a:t>http://api.run.pivotal.io</a:t>
            </a:r>
            <a:r>
              <a:rPr lang="it-IT" sz="1800" dirty="0">
                <a:solidFill>
                  <a:srgbClr val="0000FF"/>
                </a:solidFill>
                <a:latin typeface="Consolas"/>
              </a:rPr>
              <a:t>&lt;/</a:t>
            </a:r>
            <a:r>
              <a:rPr lang="it-IT" sz="1800" dirty="0">
                <a:solidFill>
                  <a:srgbClr val="800000"/>
                </a:solidFill>
                <a:latin typeface="Consolas"/>
              </a:rPr>
              <a:t>target</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a:solidFill>
                  <a:srgbClr val="800000"/>
                </a:solidFill>
                <a:latin typeface="Consolas"/>
              </a:rPr>
              <a:t>org</a:t>
            </a:r>
            <a:r>
              <a:rPr lang="it-IT" sz="1800" dirty="0">
                <a:solidFill>
                  <a:srgbClr val="0000FF"/>
                </a:solidFill>
                <a:latin typeface="Consolas"/>
              </a:rPr>
              <a:t>&gt;</a:t>
            </a:r>
            <a:r>
              <a:rPr lang="it-IT" sz="1800" dirty="0" err="1">
                <a:latin typeface="Consolas"/>
              </a:rPr>
              <a:t>mycloudfoundry-org</a:t>
            </a:r>
            <a:r>
              <a:rPr lang="it-IT" sz="1800" dirty="0">
                <a:solidFill>
                  <a:srgbClr val="0000FF"/>
                </a:solidFill>
                <a:latin typeface="Consolas"/>
              </a:rPr>
              <a:t>&lt;/</a:t>
            </a:r>
            <a:r>
              <a:rPr lang="it-IT" sz="1800" dirty="0" err="1">
                <a:solidFill>
                  <a:srgbClr val="800000"/>
                </a:solidFill>
                <a:latin typeface="Consolas"/>
              </a:rPr>
              <a:t>org</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a:solidFill>
                  <a:srgbClr val="800000"/>
                </a:solidFill>
                <a:latin typeface="Consolas"/>
              </a:rPr>
              <a:t>space</a:t>
            </a:r>
            <a:r>
              <a:rPr lang="it-IT" sz="1800" dirty="0">
                <a:solidFill>
                  <a:srgbClr val="0000FF"/>
                </a:solidFill>
                <a:latin typeface="Consolas"/>
              </a:rPr>
              <a:t>&gt;</a:t>
            </a:r>
            <a:r>
              <a:rPr lang="it-IT" sz="1800" dirty="0" err="1">
                <a:latin typeface="Consolas"/>
              </a:rPr>
              <a:t>development</a:t>
            </a:r>
            <a:r>
              <a:rPr lang="it-IT" sz="1800" dirty="0">
                <a:solidFill>
                  <a:srgbClr val="0000FF"/>
                </a:solidFill>
                <a:latin typeface="Consolas"/>
              </a:rPr>
              <a:t>&lt;/</a:t>
            </a:r>
            <a:r>
              <a:rPr lang="it-IT" sz="1800" dirty="0" err="1">
                <a:solidFill>
                  <a:srgbClr val="800000"/>
                </a:solidFill>
                <a:latin typeface="Consolas"/>
              </a:rPr>
              <a:t>space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smtClean="0">
                <a:solidFill>
                  <a:srgbClr val="800000"/>
                </a:solidFill>
                <a:latin typeface="Consolas"/>
              </a:rPr>
              <a:t>appname</a:t>
            </a:r>
            <a:r>
              <a:rPr lang="it-IT" sz="1800" dirty="0" smtClean="0">
                <a:solidFill>
                  <a:srgbClr val="0000FF"/>
                </a:solidFill>
                <a:latin typeface="Consolas"/>
              </a:rPr>
              <a:t>&gt;</a:t>
            </a:r>
            <a:r>
              <a:rPr lang="it-IT" sz="1800" dirty="0" smtClean="0">
                <a:solidFill>
                  <a:srgbClr val="800080"/>
                </a:solidFill>
                <a:latin typeface="Consolas"/>
              </a:rPr>
              <a:t>00</a:t>
            </a:r>
            <a:r>
              <a:rPr lang="it-IT" sz="1800" dirty="0" smtClean="0">
                <a:latin typeface="Consolas"/>
              </a:rPr>
              <a:t>-batteryService</a:t>
            </a:r>
            <a:r>
              <a:rPr lang="it-IT" sz="1800" dirty="0" smtClean="0">
                <a:solidFill>
                  <a:srgbClr val="0000FF"/>
                </a:solidFill>
                <a:latin typeface="Consolas"/>
              </a:rPr>
              <a:t>&lt;/</a:t>
            </a:r>
            <a:r>
              <a:rPr lang="it-IT" sz="1800" dirty="0" err="1">
                <a:solidFill>
                  <a:srgbClr val="800000"/>
                </a:solidFill>
                <a:latin typeface="Consolas"/>
              </a:rPr>
              <a:t>appname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smtClean="0">
                <a:solidFill>
                  <a:srgbClr val="800000"/>
                </a:solidFill>
                <a:latin typeface="Consolas"/>
              </a:rPr>
              <a:t>url</a:t>
            </a:r>
            <a:r>
              <a:rPr lang="it-IT" sz="1800" dirty="0" smtClean="0">
                <a:solidFill>
                  <a:srgbClr val="0000FF"/>
                </a:solidFill>
                <a:latin typeface="Consolas"/>
              </a:rPr>
              <a:t>&gt;</a:t>
            </a:r>
            <a:r>
              <a:rPr lang="it-IT" sz="1800" dirty="0" smtClean="0">
                <a:solidFill>
                  <a:srgbClr val="800080"/>
                </a:solidFill>
                <a:latin typeface="Consolas"/>
              </a:rPr>
              <a:t>00</a:t>
            </a:r>
            <a:r>
              <a:rPr lang="it-IT" sz="1800" dirty="0" smtClean="0">
                <a:latin typeface="Consolas"/>
              </a:rPr>
              <a:t>-batteryService.cfapps.io</a:t>
            </a:r>
            <a:r>
              <a:rPr lang="it-IT" sz="1800" dirty="0">
                <a:solidFill>
                  <a:srgbClr val="0000FF"/>
                </a:solidFill>
                <a:latin typeface="Consolas"/>
              </a:rPr>
              <a:t>&lt;/</a:t>
            </a:r>
            <a:r>
              <a:rPr lang="it-IT" sz="1800" dirty="0" err="1">
                <a:solidFill>
                  <a:srgbClr val="800000"/>
                </a:solidFill>
                <a:latin typeface="Consolas"/>
              </a:rPr>
              <a:t>url</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a:solidFill>
                  <a:srgbClr val="800000"/>
                </a:solidFill>
                <a:latin typeface="Consolas"/>
              </a:rPr>
              <a:t>memory</a:t>
            </a:r>
            <a:r>
              <a:rPr lang="it-IT" sz="1800" dirty="0">
                <a:solidFill>
                  <a:srgbClr val="0000FF"/>
                </a:solidFill>
                <a:latin typeface="Consolas"/>
              </a:rPr>
              <a:t>&gt;</a:t>
            </a:r>
            <a:r>
              <a:rPr lang="it-IT" sz="1800" dirty="0">
                <a:latin typeface="Consolas"/>
              </a:rPr>
              <a:t>1024</a:t>
            </a:r>
            <a:r>
              <a:rPr lang="it-IT" sz="1800" dirty="0">
                <a:solidFill>
                  <a:srgbClr val="0000FF"/>
                </a:solidFill>
                <a:latin typeface="Consolas"/>
              </a:rPr>
              <a:t>&lt;/</a:t>
            </a:r>
            <a:r>
              <a:rPr lang="it-IT" sz="1800" dirty="0" err="1">
                <a:solidFill>
                  <a:srgbClr val="800000"/>
                </a:solidFill>
                <a:latin typeface="Consolas"/>
              </a:rPr>
              <a:t>memory</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err="1">
                <a:solidFill>
                  <a:srgbClr val="800000"/>
                </a:solidFill>
                <a:latin typeface="Consolas"/>
              </a:rPr>
              <a:t>instances</a:t>
            </a:r>
            <a:r>
              <a:rPr lang="it-IT" sz="1800" dirty="0">
                <a:solidFill>
                  <a:srgbClr val="0000FF"/>
                </a:solidFill>
                <a:latin typeface="Consolas"/>
              </a:rPr>
              <a:t>&gt;</a:t>
            </a:r>
            <a:r>
              <a:rPr lang="it-IT" sz="1800" dirty="0">
                <a:latin typeface="Consolas"/>
              </a:rPr>
              <a:t>1</a:t>
            </a:r>
            <a:r>
              <a:rPr lang="it-IT" sz="1800" dirty="0">
                <a:solidFill>
                  <a:srgbClr val="0000FF"/>
                </a:solidFill>
                <a:latin typeface="Consolas"/>
              </a:rPr>
              <a:t>&lt;/</a:t>
            </a:r>
            <a:r>
              <a:rPr lang="it-IT" sz="1800" dirty="0" err="1">
                <a:solidFill>
                  <a:srgbClr val="800000"/>
                </a:solidFill>
                <a:latin typeface="Consolas"/>
              </a:rPr>
              <a:t>instances</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err="1">
                <a:solidFill>
                  <a:srgbClr val="800000"/>
                </a:solidFill>
                <a:latin typeface="Consolas"/>
              </a:rPr>
              <a:t>env</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smtClean="0">
                <a:solidFill>
                  <a:srgbClr val="800000"/>
                </a:solidFill>
                <a:latin typeface="Consolas"/>
              </a:rPr>
              <a:t>ENV-VAR-NAME</a:t>
            </a:r>
            <a:r>
              <a:rPr lang="it-IT" sz="1800" dirty="0" smtClean="0">
                <a:solidFill>
                  <a:srgbClr val="0000FF"/>
                </a:solidFill>
                <a:latin typeface="Consolas"/>
              </a:rPr>
              <a:t>&gt;</a:t>
            </a:r>
            <a:r>
              <a:rPr lang="it-IT" sz="1800" dirty="0" smtClean="0">
                <a:latin typeface="Consolas"/>
              </a:rPr>
              <a:t>SPRING_PROFILES_ACTIVE</a:t>
            </a:r>
            <a:r>
              <a:rPr lang="it-IT" sz="1800" dirty="0" smtClean="0">
                <a:solidFill>
                  <a:srgbClr val="0000FF"/>
                </a:solidFill>
                <a:latin typeface="Consolas"/>
              </a:rPr>
              <a:t>&lt;/</a:t>
            </a:r>
            <a:r>
              <a:rPr lang="it-IT" sz="1800" dirty="0">
                <a:solidFill>
                  <a:srgbClr val="800000"/>
                </a:solidFill>
                <a:latin typeface="Consolas"/>
              </a:rPr>
              <a:t>ENV-VAR-NAME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err="1">
                <a:solidFill>
                  <a:srgbClr val="800000"/>
                </a:solidFill>
                <a:latin typeface="Consolas"/>
              </a:rPr>
              <a:t>env</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err="1">
                <a:solidFill>
                  <a:srgbClr val="800000"/>
                </a:solidFill>
                <a:latin typeface="Consolas"/>
              </a:rPr>
              <a:t>services</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smtClean="0">
                <a:solidFill>
                  <a:srgbClr val="0000FF"/>
                </a:solidFill>
                <a:latin typeface="Consolas"/>
              </a:rPr>
              <a:t>&lt;</a:t>
            </a:r>
            <a:r>
              <a:rPr lang="it-IT" sz="1800" dirty="0">
                <a:solidFill>
                  <a:srgbClr val="800000"/>
                </a:solidFill>
                <a:latin typeface="Consolas"/>
              </a:rPr>
              <a:t>service</a:t>
            </a:r>
            <a:r>
              <a:rPr lang="it-IT" sz="1800" dirty="0" smtClean="0">
                <a:solidFill>
                  <a:srgbClr val="0000FF"/>
                </a:solidFill>
                <a:latin typeface="Consolas"/>
              </a:rPr>
              <a:t>&gt;</a:t>
            </a:r>
          </a:p>
          <a:p>
            <a:pPr lvl="1"/>
            <a:r>
              <a:rPr lang="it-IT" sz="1800" dirty="0">
                <a:solidFill>
                  <a:srgbClr val="0000FF"/>
                </a:solidFill>
                <a:latin typeface="Consolas"/>
              </a:rPr>
              <a:t>	</a:t>
            </a:r>
            <a:r>
              <a:rPr lang="it-IT" sz="1800" dirty="0" smtClean="0">
                <a:solidFill>
                  <a:srgbClr val="0000FF"/>
                </a:solidFill>
                <a:latin typeface="Consolas"/>
              </a:rPr>
              <a:t>	</a:t>
            </a:r>
            <a:r>
              <a:rPr lang="it-IT" sz="1800" dirty="0">
                <a:solidFill>
                  <a:srgbClr val="0000FF"/>
                </a:solidFill>
                <a:latin typeface="Consolas"/>
              </a:rPr>
              <a:t>	</a:t>
            </a:r>
            <a:r>
              <a:rPr lang="it-IT" sz="1800" dirty="0" smtClean="0">
                <a:solidFill>
                  <a:srgbClr val="0000FF"/>
                </a:solidFill>
                <a:latin typeface="Consolas"/>
              </a:rPr>
              <a:t>&lt;</a:t>
            </a:r>
            <a:r>
              <a:rPr lang="it-IT" sz="1800" dirty="0" err="1" smtClean="0">
                <a:solidFill>
                  <a:srgbClr val="800000"/>
                </a:solidFill>
                <a:latin typeface="Consolas"/>
              </a:rPr>
              <a:t>name</a:t>
            </a:r>
            <a:r>
              <a:rPr lang="it-IT" sz="1800" dirty="0" smtClean="0">
                <a:solidFill>
                  <a:srgbClr val="0000FF"/>
                </a:solidFill>
                <a:latin typeface="Consolas"/>
              </a:rPr>
              <a:t>&gt;</a:t>
            </a:r>
            <a:r>
              <a:rPr lang="it-IT" sz="1800" dirty="0" err="1" smtClean="0">
                <a:latin typeface="Consolas"/>
              </a:rPr>
              <a:t>mySqlBackingServices</a:t>
            </a:r>
            <a:r>
              <a:rPr lang="it-IT" sz="1800" dirty="0" smtClean="0">
                <a:solidFill>
                  <a:srgbClr val="0000FF"/>
                </a:solidFill>
                <a:latin typeface="Consolas"/>
              </a:rPr>
              <a:t>&lt;/</a:t>
            </a:r>
            <a:r>
              <a:rPr lang="it-IT" sz="1800" dirty="0" err="1">
                <a:solidFill>
                  <a:srgbClr val="800000"/>
                </a:solidFill>
                <a:latin typeface="Consolas"/>
              </a:rPr>
              <a:t>name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smtClean="0">
                <a:latin typeface="Consolas"/>
              </a:rPr>
              <a:t>		</a:t>
            </a:r>
            <a:r>
              <a:rPr lang="it-IT" sz="1800" dirty="0" smtClean="0">
                <a:solidFill>
                  <a:srgbClr val="0000FF"/>
                </a:solidFill>
                <a:latin typeface="Consolas"/>
              </a:rPr>
              <a:t>&lt;/</a:t>
            </a:r>
            <a:r>
              <a:rPr lang="it-IT" sz="1800" dirty="0">
                <a:solidFill>
                  <a:srgbClr val="800000"/>
                </a:solidFill>
                <a:latin typeface="Consolas"/>
              </a:rPr>
              <a:t>service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smtClean="0">
                <a:solidFill>
                  <a:srgbClr val="0000FF"/>
                </a:solidFill>
                <a:latin typeface="Consolas"/>
              </a:rPr>
              <a:t>&lt;/</a:t>
            </a:r>
            <a:r>
              <a:rPr lang="it-IT" sz="1800" dirty="0" err="1">
                <a:solidFill>
                  <a:srgbClr val="800000"/>
                </a:solidFill>
                <a:latin typeface="Consolas"/>
              </a:rPr>
              <a:t>services</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smtClean="0">
                <a:solidFill>
                  <a:srgbClr val="0000FF"/>
                </a:solidFill>
                <a:latin typeface="Consolas"/>
              </a:rPr>
              <a:t>&lt;/</a:t>
            </a:r>
            <a:r>
              <a:rPr lang="it-IT" sz="1800" dirty="0">
                <a:solidFill>
                  <a:srgbClr val="800000"/>
                </a:solidFill>
                <a:latin typeface="Consolas"/>
              </a:rPr>
              <a:t>configuration</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solidFill>
                  <a:srgbClr val="0000FF"/>
                </a:solidFill>
                <a:latin typeface="Consolas"/>
              </a:rPr>
              <a:t>&lt;/</a:t>
            </a:r>
            <a:r>
              <a:rPr lang="it-IT" sz="1800" dirty="0" err="1">
                <a:solidFill>
                  <a:srgbClr val="800000"/>
                </a:solidFill>
                <a:latin typeface="Consolas"/>
              </a:rPr>
              <a:t>plugin</a:t>
            </a:r>
            <a:r>
              <a:rPr lang="it-IT" sz="1800" dirty="0" smtClean="0">
                <a:solidFill>
                  <a:srgbClr val="0000FF"/>
                </a:solidFill>
                <a:latin typeface="Consolas"/>
              </a:rPr>
              <a:t>&gt;</a:t>
            </a:r>
          </a:p>
          <a:p>
            <a:pPr lvl="1"/>
            <a:endParaRPr lang="it-IT" sz="1800" dirty="0">
              <a:solidFill>
                <a:srgbClr val="0000FF"/>
              </a:solidFill>
              <a:latin typeface="Consolas"/>
            </a:endParaRPr>
          </a:p>
          <a:p>
            <a:endParaRPr lang="it-IT" sz="1800" dirty="0" smtClean="0"/>
          </a:p>
          <a:p>
            <a:r>
              <a:rPr lang="it-IT" sz="1800" b="1" dirty="0" smtClean="0">
                <a:latin typeface="+mj-lt"/>
              </a:rPr>
              <a:t>Security configuration in the  </a:t>
            </a:r>
            <a:r>
              <a:rPr lang="it-IT" sz="1800" b="1" dirty="0" err="1" smtClean="0">
                <a:latin typeface="+mj-lt"/>
              </a:rPr>
              <a:t>Maven</a:t>
            </a:r>
            <a:r>
              <a:rPr lang="it-IT" sz="1800" b="1" dirty="0" smtClean="0">
                <a:latin typeface="+mj-lt"/>
              </a:rPr>
              <a:t> </a:t>
            </a:r>
            <a:r>
              <a:rPr lang="it-IT" sz="1800" b="1" dirty="0" err="1" smtClean="0">
                <a:latin typeface="+mj-lt"/>
              </a:rPr>
              <a:t>settings</a:t>
            </a:r>
            <a:r>
              <a:rPr lang="it-IT" sz="1800" b="1" dirty="0" smtClean="0">
                <a:latin typeface="+mj-lt"/>
              </a:rPr>
              <a:t> </a:t>
            </a:r>
            <a:r>
              <a:rPr lang="it-IT" sz="1800" b="1" dirty="0">
                <a:latin typeface="+mj-lt"/>
              </a:rPr>
              <a:t>file ( ~/.m2/settings.xml)</a:t>
            </a:r>
          </a:p>
          <a:p>
            <a:r>
              <a:rPr lang="it-IT" sz="1800" dirty="0"/>
              <a:t/>
            </a:r>
            <a:br>
              <a:rPr lang="it-IT" sz="1800" dirty="0"/>
            </a:br>
            <a:r>
              <a:rPr lang="it-IT" sz="1800" dirty="0">
                <a:solidFill>
                  <a:srgbClr val="0000FF"/>
                </a:solidFill>
                <a:latin typeface="Consolas"/>
              </a:rPr>
              <a:t>&lt;</a:t>
            </a:r>
            <a:r>
              <a:rPr lang="it-IT" sz="1800" dirty="0">
                <a:solidFill>
                  <a:srgbClr val="800000"/>
                </a:solidFill>
                <a:latin typeface="Consolas"/>
              </a:rPr>
              <a:t>server</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id</a:t>
            </a:r>
            <a:r>
              <a:rPr lang="it-IT" sz="1800" dirty="0">
                <a:solidFill>
                  <a:srgbClr val="0000FF"/>
                </a:solidFill>
                <a:latin typeface="Consolas"/>
              </a:rPr>
              <a:t>&gt;</a:t>
            </a:r>
            <a:r>
              <a:rPr lang="it-IT" sz="1800" dirty="0" err="1">
                <a:latin typeface="Consolas"/>
              </a:rPr>
              <a:t>cloudfoundry-pws-instance</a:t>
            </a:r>
            <a:r>
              <a:rPr lang="it-IT" sz="1800" dirty="0">
                <a:solidFill>
                  <a:srgbClr val="0000FF"/>
                </a:solidFill>
                <a:latin typeface="Consolas"/>
              </a:rPr>
              <a:t>&lt;/</a:t>
            </a:r>
            <a:r>
              <a:rPr lang="it-IT" sz="1800" dirty="0">
                <a:solidFill>
                  <a:srgbClr val="800000"/>
                </a:solidFill>
                <a:latin typeface="Consolas"/>
              </a:rPr>
              <a:t>id</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username</a:t>
            </a:r>
            <a:r>
              <a:rPr lang="it-IT" sz="1800" dirty="0">
                <a:solidFill>
                  <a:srgbClr val="0000FF"/>
                </a:solidFill>
                <a:latin typeface="Consolas"/>
              </a:rPr>
              <a:t>&gt;</a:t>
            </a:r>
            <a:r>
              <a:rPr lang="it-IT" sz="1800" dirty="0">
                <a:latin typeface="Consolas"/>
              </a:rPr>
              <a:t>l.bennardis@email.it</a:t>
            </a:r>
            <a:r>
              <a:rPr lang="it-IT" sz="1800" dirty="0">
                <a:solidFill>
                  <a:srgbClr val="0000FF"/>
                </a:solidFill>
                <a:latin typeface="Consolas"/>
              </a:rPr>
              <a:t>&lt;/</a:t>
            </a:r>
            <a:r>
              <a:rPr lang="it-IT" sz="1800" dirty="0">
                <a:solidFill>
                  <a:srgbClr val="800000"/>
                </a:solidFill>
                <a:latin typeface="Consolas"/>
              </a:rPr>
              <a:t>username</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password</a:t>
            </a:r>
            <a:r>
              <a:rPr lang="it-IT" sz="1800" dirty="0">
                <a:solidFill>
                  <a:srgbClr val="0000FF"/>
                </a:solidFill>
                <a:latin typeface="Consolas"/>
              </a:rPr>
              <a:t>&gt;</a:t>
            </a:r>
            <a:r>
              <a:rPr lang="it-IT" sz="1800" dirty="0">
                <a:latin typeface="Consolas"/>
              </a:rPr>
              <a:t>password</a:t>
            </a:r>
            <a:r>
              <a:rPr lang="it-IT" sz="1800" dirty="0">
                <a:solidFill>
                  <a:srgbClr val="0000FF"/>
                </a:solidFill>
                <a:latin typeface="Consolas"/>
              </a:rPr>
              <a:t>&lt;/</a:t>
            </a:r>
            <a:r>
              <a:rPr lang="it-IT" sz="1800" dirty="0">
                <a:solidFill>
                  <a:srgbClr val="800000"/>
                </a:solidFill>
                <a:latin typeface="Consolas"/>
              </a:rPr>
              <a:t>password</a:t>
            </a:r>
            <a:r>
              <a:rPr lang="it-IT" sz="1800" dirty="0">
                <a:solidFill>
                  <a:srgbClr val="0000FF"/>
                </a:solidFill>
                <a:latin typeface="Consolas"/>
              </a:rPr>
              <a:t>&gt;</a:t>
            </a:r>
            <a:r>
              <a:rPr lang="it-IT" sz="1800" dirty="0">
                <a:latin typeface="Consolas"/>
              </a:rPr>
              <a:t> </a:t>
            </a:r>
            <a:br>
              <a:rPr lang="it-IT" sz="1800" dirty="0">
                <a:latin typeface="Consolas"/>
              </a:rPr>
            </a:br>
            <a:r>
              <a:rPr lang="it-IT" sz="1800" dirty="0">
                <a:latin typeface="Consolas"/>
              </a:rPr>
              <a:t> </a:t>
            </a:r>
            <a:r>
              <a:rPr lang="it-IT" sz="1800" dirty="0">
                <a:solidFill>
                  <a:srgbClr val="0000FF"/>
                </a:solidFill>
                <a:latin typeface="Consolas"/>
              </a:rPr>
              <a:t>&lt;/</a:t>
            </a:r>
            <a:r>
              <a:rPr lang="it-IT" sz="1800" dirty="0">
                <a:solidFill>
                  <a:srgbClr val="800000"/>
                </a:solidFill>
                <a:latin typeface="Consolas"/>
              </a:rPr>
              <a:t>server</a:t>
            </a:r>
            <a:r>
              <a:rPr lang="it-IT" sz="1800" dirty="0" smtClean="0">
                <a:solidFill>
                  <a:srgbClr val="0000FF"/>
                </a:solidFill>
                <a:latin typeface="Consolas"/>
              </a:rPr>
              <a:t>&gt;</a:t>
            </a:r>
          </a:p>
          <a:p>
            <a:endParaRPr lang="it-IT" sz="1800" dirty="0" smtClean="0">
              <a:latin typeface="Consolas"/>
            </a:endParaRPr>
          </a:p>
          <a:p>
            <a:endParaRPr lang="it-IT" sz="1800" dirty="0">
              <a:latin typeface="Consolas"/>
            </a:endParaRPr>
          </a:p>
          <a:p>
            <a:r>
              <a:rPr lang="it-IT" sz="1800" b="1" dirty="0">
                <a:latin typeface="Arial" pitchFamily="34" charset="0"/>
                <a:cs typeface="Arial" pitchFamily="34" charset="0"/>
              </a:rPr>
              <a:t>$ </a:t>
            </a:r>
            <a:r>
              <a:rPr lang="it-IT" sz="1800" b="1" dirty="0" err="1">
                <a:latin typeface="Arial" pitchFamily="34" charset="0"/>
                <a:cs typeface="Arial" pitchFamily="34" charset="0"/>
              </a:rPr>
              <a:t>mvn</a:t>
            </a:r>
            <a:r>
              <a:rPr lang="it-IT" sz="1800" b="1" dirty="0">
                <a:latin typeface="Arial" pitchFamily="34" charset="0"/>
                <a:cs typeface="Arial" pitchFamily="34" charset="0"/>
              </a:rPr>
              <a:t> </a:t>
            </a:r>
            <a:r>
              <a:rPr lang="it-IT" sz="1800" b="1" dirty="0" err="1">
                <a:latin typeface="Arial" pitchFamily="34" charset="0"/>
                <a:cs typeface="Arial" pitchFamily="34" charset="0"/>
              </a:rPr>
              <a:t>clean</a:t>
            </a:r>
            <a:r>
              <a:rPr lang="it-IT" sz="1800" b="1" dirty="0">
                <a:latin typeface="Arial" pitchFamily="34" charset="0"/>
                <a:cs typeface="Arial" pitchFamily="34" charset="0"/>
              </a:rPr>
              <a:t> package </a:t>
            </a:r>
            <a:r>
              <a:rPr lang="it-IT" sz="1800" b="1" dirty="0" err="1">
                <a:latin typeface="Arial" pitchFamily="34" charset="0"/>
                <a:cs typeface="Arial" pitchFamily="34" charset="0"/>
              </a:rPr>
              <a:t>cf:push</a:t>
            </a:r>
            <a:endParaRPr lang="it-IT" sz="1800" b="1" dirty="0">
              <a:latin typeface="Arial" pitchFamily="34" charset="0"/>
              <a:cs typeface="Arial" pitchFamily="34" charset="0"/>
            </a:endParaRPr>
          </a:p>
        </p:txBody>
      </p:sp>
      <p:sp>
        <p:nvSpPr>
          <p:cNvPr id="12" name="Rettangolo 11"/>
          <p:cNvSpPr/>
          <p:nvPr/>
        </p:nvSpPr>
        <p:spPr bwMode="auto">
          <a:xfrm>
            <a:off x="10376270" y="-2052042"/>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30761" y="1984534"/>
            <a:ext cx="5256584" cy="74593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5063208" y="-1686574"/>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434916" y="3257600"/>
            <a:ext cx="5436604" cy="37296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2427934" y="4623892"/>
            <a:ext cx="5436604" cy="115398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2434916" y="6910561"/>
            <a:ext cx="5436604" cy="81153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526703" y="9634686"/>
            <a:ext cx="5760641" cy="136815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9" name="Rettangolo 18"/>
          <p:cNvSpPr/>
          <p:nvPr/>
        </p:nvSpPr>
        <p:spPr bwMode="auto">
          <a:xfrm>
            <a:off x="526704" y="11469304"/>
            <a:ext cx="3384376" cy="50405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0241630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4"/>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7"/>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8"/>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4" grpId="0" animBg="1"/>
      <p:bldP spid="15" grpId="0" animBg="1"/>
      <p:bldP spid="17" grpId="0" animBg="1"/>
      <p:bldP spid="18" grpId="0" animBg="1"/>
      <p:bldP spid="1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4029472"/>
          </a:xfrm>
        </p:spPr>
        <p:txBody>
          <a:bodyPr/>
          <a:lstStyle/>
          <a:p>
            <a:pPr eaLnBrk="1" hangingPunct="1"/>
            <a:r>
              <a:rPr lang="it-IT" dirty="0" smtClean="0"/>
              <a:t>Project Management </a:t>
            </a:r>
            <a:r>
              <a:rPr lang="it-IT" dirty="0" err="1" smtClean="0"/>
              <a:t>related</a:t>
            </a:r>
            <a:endParaRPr lang="it-IT" dirty="0" smtClean="0"/>
          </a:p>
          <a:p>
            <a:pPr lvl="1" eaLnBrk="1" hangingPunct="1"/>
            <a:r>
              <a:rPr lang="it-IT" sz="2800" dirty="0" err="1" smtClean="0"/>
              <a:t>Deliver</a:t>
            </a:r>
            <a:r>
              <a:rPr lang="it-IT" sz="2800" dirty="0" smtClean="0"/>
              <a:t> software </a:t>
            </a:r>
            <a:r>
              <a:rPr lang="it-IT" sz="2800" dirty="0" err="1" smtClean="0"/>
              <a:t>faster</a:t>
            </a:r>
            <a:r>
              <a:rPr lang="it-IT" sz="2800" dirty="0" smtClean="0"/>
              <a:t> , </a:t>
            </a:r>
            <a:r>
              <a:rPr lang="it-IT" sz="2800" dirty="0" err="1" smtClean="0"/>
              <a:t>avoiding</a:t>
            </a:r>
            <a:r>
              <a:rPr lang="it-IT" sz="2800" dirty="0" smtClean="0"/>
              <a:t> the management of </a:t>
            </a:r>
            <a:r>
              <a:rPr lang="it-IT" sz="2800" dirty="0" err="1" smtClean="0"/>
              <a:t>titanic</a:t>
            </a:r>
            <a:r>
              <a:rPr lang="it-IT" sz="2800" dirty="0" smtClean="0"/>
              <a:t>/big/</a:t>
            </a:r>
            <a:r>
              <a:rPr lang="it-IT" sz="2800" dirty="0" err="1" smtClean="0"/>
              <a:t>great</a:t>
            </a:r>
            <a:r>
              <a:rPr lang="it-IT" sz="2800" dirty="0" smtClean="0"/>
              <a:t> </a:t>
            </a:r>
            <a:r>
              <a:rPr lang="it-IT" sz="2800" dirty="0" err="1" smtClean="0"/>
              <a:t>codebase</a:t>
            </a:r>
            <a:endParaRPr lang="it-IT" sz="2800" dirty="0" smtClean="0"/>
          </a:p>
          <a:p>
            <a:pPr lvl="1" eaLnBrk="1" hangingPunct="1"/>
            <a:r>
              <a:rPr lang="it-IT" sz="2800" dirty="0" err="1" smtClean="0"/>
              <a:t>Apply</a:t>
            </a:r>
            <a:r>
              <a:rPr lang="it-IT" sz="2800" dirty="0" smtClean="0"/>
              <a:t> small feature teams, </a:t>
            </a:r>
            <a:r>
              <a:rPr lang="it-IT" sz="2800" dirty="0" err="1" smtClean="0"/>
              <a:t>eventually</a:t>
            </a:r>
            <a:r>
              <a:rPr lang="it-IT" sz="2800" dirty="0"/>
              <a:t> </a:t>
            </a:r>
            <a:r>
              <a:rPr lang="it-IT" sz="2800" dirty="0" err="1"/>
              <a:t>geographically</a:t>
            </a:r>
            <a:r>
              <a:rPr lang="it-IT" sz="2800" dirty="0"/>
              <a:t> </a:t>
            </a:r>
            <a:r>
              <a:rPr lang="it-IT" sz="2800" dirty="0" err="1" smtClean="0"/>
              <a:t>distributed</a:t>
            </a:r>
            <a:r>
              <a:rPr lang="it-IT" sz="2800" dirty="0" smtClean="0"/>
              <a:t>, </a:t>
            </a:r>
            <a:r>
              <a:rPr lang="it-IT" sz="2800" dirty="0" err="1" smtClean="0"/>
              <a:t>strongly</a:t>
            </a:r>
            <a:r>
              <a:rPr lang="it-IT" sz="2800" dirty="0" smtClean="0"/>
              <a:t> skill </a:t>
            </a:r>
            <a:r>
              <a:rPr lang="it-IT" sz="2800" dirty="0" err="1" smtClean="0"/>
              <a:t>caracterized</a:t>
            </a:r>
            <a:r>
              <a:rPr lang="it-IT" sz="2800" dirty="0" smtClean="0"/>
              <a:t> (e.g. </a:t>
            </a:r>
            <a:r>
              <a:rPr lang="it-IT" sz="2800" dirty="0" err="1" smtClean="0"/>
              <a:t>we</a:t>
            </a:r>
            <a:r>
              <a:rPr lang="it-IT" sz="2800" dirty="0" smtClean="0"/>
              <a:t> do </a:t>
            </a:r>
            <a:r>
              <a:rPr lang="it-IT" sz="2800" dirty="0" err="1" smtClean="0"/>
              <a:t>not</a:t>
            </a:r>
            <a:r>
              <a:rPr lang="it-IT" sz="2800" dirty="0" smtClean="0"/>
              <a:t> </a:t>
            </a:r>
            <a:r>
              <a:rPr lang="it-IT" sz="2800" dirty="0" err="1" smtClean="0"/>
              <a:t>want</a:t>
            </a:r>
            <a:r>
              <a:rPr lang="it-IT" sz="2800" dirty="0" smtClean="0"/>
              <a:t> </a:t>
            </a:r>
            <a:r>
              <a:rPr lang="it-IT" sz="2800" dirty="0" err="1" smtClean="0"/>
              <a:t>technical</a:t>
            </a:r>
            <a:r>
              <a:rPr lang="it-IT" sz="2800" dirty="0" smtClean="0"/>
              <a:t> skill inside test or </a:t>
            </a:r>
            <a:r>
              <a:rPr lang="it-IT" sz="2800" dirty="0" err="1" smtClean="0"/>
              <a:t>functional</a:t>
            </a:r>
            <a:r>
              <a:rPr lang="it-IT" sz="2800" dirty="0" smtClean="0"/>
              <a:t> teams)</a:t>
            </a:r>
          </a:p>
          <a:p>
            <a:pPr lvl="1" eaLnBrk="1" hangingPunct="1"/>
            <a:r>
              <a:rPr lang="it-IT" sz="2800" dirty="0" smtClean="0"/>
              <a:t>Optimizing the skill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skill </a:t>
            </a:r>
            <a:r>
              <a:rPr lang="it-IT" sz="2800" dirty="0" err="1" smtClean="0"/>
              <a:t>spreading</a:t>
            </a:r>
            <a:r>
              <a:rPr lang="it-IT" sz="2800" dirty="0" smtClean="0"/>
              <a:t> </a:t>
            </a:r>
            <a:r>
              <a:rPr lang="it-IT" sz="2800" dirty="0" err="1" smtClean="0"/>
              <a:t>among</a:t>
            </a:r>
            <a:r>
              <a:rPr lang="it-IT" sz="2800" dirty="0" smtClean="0"/>
              <a:t> teams) -</a:t>
            </a:r>
            <a:r>
              <a:rPr lang="it-IT" sz="2800" strike="sngStrike" dirty="0" err="1" smtClean="0"/>
              <a:t>distribution</a:t>
            </a:r>
            <a:r>
              <a:rPr lang="it-IT" sz="2800" strike="sngStrike" dirty="0" smtClean="0"/>
              <a:t> ; </a:t>
            </a:r>
            <a:r>
              <a:rPr lang="it-IT" sz="2800" strike="sngStrike" dirty="0" err="1" smtClean="0"/>
              <a:t>techical</a:t>
            </a:r>
            <a:r>
              <a:rPr lang="it-IT" sz="2800" strike="sngStrike" dirty="0" smtClean="0"/>
              <a:t> skill </a:t>
            </a:r>
            <a:r>
              <a:rPr lang="it-IT" sz="2800" strike="sngStrike" dirty="0" err="1" smtClean="0"/>
              <a:t>where</a:t>
            </a:r>
            <a:r>
              <a:rPr lang="it-IT" sz="2800" strike="sngStrike" dirty="0" smtClean="0"/>
              <a:t> </a:t>
            </a:r>
            <a:r>
              <a:rPr lang="it-IT" sz="2800" strike="sngStrike" dirty="0" err="1" smtClean="0"/>
              <a:t>it</a:t>
            </a:r>
            <a:r>
              <a:rPr lang="it-IT" sz="2800" strike="sngStrike" dirty="0" smtClean="0"/>
              <a:t> </a:t>
            </a:r>
            <a:r>
              <a:rPr lang="it-IT" sz="2800" strike="sngStrike" dirty="0" err="1" smtClean="0"/>
              <a:t>is</a:t>
            </a:r>
            <a:r>
              <a:rPr lang="it-IT" sz="2800" strike="sngStrike" dirty="0" smtClean="0"/>
              <a:t> </a:t>
            </a:r>
            <a:r>
              <a:rPr lang="it-IT" sz="2800" strike="sngStrike" dirty="0" err="1" smtClean="0"/>
              <a:t>not</a:t>
            </a:r>
            <a:r>
              <a:rPr lang="it-IT" sz="2800" strike="sngStrike" dirty="0" smtClean="0"/>
              <a:t> </a:t>
            </a:r>
            <a:r>
              <a:rPr lang="it-IT" sz="2800" strike="sngStrike" dirty="0" err="1" smtClean="0"/>
              <a:t>necessary</a:t>
            </a:r>
            <a:r>
              <a:rPr lang="it-IT" sz="2800" strike="sngStrike" dirty="0" smtClean="0"/>
              <a:t> -QA) (</a:t>
            </a:r>
            <a:r>
              <a:rPr lang="it-IT" sz="2800" strike="sngStrike" dirty="0" err="1" smtClean="0"/>
              <a:t>we</a:t>
            </a:r>
            <a:r>
              <a:rPr lang="it-IT" sz="2800" strike="sngStrike" dirty="0" smtClean="0"/>
              <a:t> do </a:t>
            </a:r>
            <a:r>
              <a:rPr lang="it-IT" sz="2800" strike="sngStrike" dirty="0" err="1" smtClean="0"/>
              <a:t>not</a:t>
            </a:r>
            <a:r>
              <a:rPr lang="it-IT" sz="2800" strike="sngStrike" dirty="0" smtClean="0"/>
              <a:t> </a:t>
            </a:r>
            <a:r>
              <a:rPr lang="it-IT" sz="2800" strike="sngStrike" dirty="0" err="1" smtClean="0"/>
              <a:t>want</a:t>
            </a:r>
            <a:r>
              <a:rPr lang="it-IT" sz="2800" strike="sngStrike" dirty="0" smtClean="0"/>
              <a:t> </a:t>
            </a:r>
            <a:r>
              <a:rPr lang="it-IT" sz="2800" strike="sngStrike" dirty="0" err="1" smtClean="0"/>
              <a:t>tecnical</a:t>
            </a:r>
            <a:r>
              <a:rPr lang="it-IT" sz="2800" strike="sngStrike" dirty="0" smtClean="0"/>
              <a:t> of </a:t>
            </a:r>
            <a:r>
              <a:rPr lang="it-IT" sz="2800" strike="sngStrike" dirty="0" err="1" smtClean="0"/>
              <a:t>functional</a:t>
            </a:r>
            <a:r>
              <a:rPr lang="it-IT" sz="2800" strike="sngStrike" dirty="0" smtClean="0"/>
              <a:t> skill inside teams </a:t>
            </a:r>
            <a:r>
              <a:rPr lang="it-IT" sz="2800" strike="sngStrike" dirty="0" err="1" smtClean="0"/>
              <a:t>dealing</a:t>
            </a:r>
            <a:r>
              <a:rPr lang="it-IT" sz="2800" strike="sngStrike" dirty="0" smtClean="0"/>
              <a:t> with </a:t>
            </a:r>
            <a:r>
              <a:rPr lang="it-IT" sz="2800" strike="sngStrike" dirty="0" err="1" smtClean="0"/>
              <a:t>functional</a:t>
            </a:r>
            <a:r>
              <a:rPr lang="it-IT" sz="2800" strike="sngStrike" dirty="0" smtClean="0"/>
              <a:t> or )</a:t>
            </a:r>
          </a:p>
          <a:p>
            <a:pPr lvl="1" eaLnBrk="1" hangingPunct="1"/>
            <a:r>
              <a:rPr lang="it-IT" sz="2800" dirty="0" err="1" smtClean="0"/>
              <a:t>According</a:t>
            </a:r>
            <a:r>
              <a:rPr lang="it-IT" sz="2800" dirty="0" smtClean="0"/>
              <a:t> to </a:t>
            </a:r>
            <a:r>
              <a:rPr lang="it-IT" sz="2800" dirty="0" err="1" smtClean="0"/>
              <a:t>its</a:t>
            </a:r>
            <a:r>
              <a:rPr lang="it-IT" sz="2800" dirty="0" smtClean="0"/>
              <a:t> goal </a:t>
            </a:r>
            <a:r>
              <a:rPr lang="it-IT" sz="2800" dirty="0" err="1" smtClean="0"/>
              <a:t>each</a:t>
            </a:r>
            <a:r>
              <a:rPr lang="it-IT" sz="2800" dirty="0" smtClean="0"/>
              <a:t> team </a:t>
            </a:r>
            <a:r>
              <a:rPr lang="it-IT" sz="2800" dirty="0" err="1" smtClean="0"/>
              <a:t>shoud</a:t>
            </a:r>
            <a:r>
              <a:rPr lang="it-IT" sz="2800" dirty="0" smtClean="0"/>
              <a:t> </a:t>
            </a:r>
            <a:r>
              <a:rPr lang="it-IT" sz="2800" dirty="0" err="1" smtClean="0"/>
              <a:t>have</a:t>
            </a:r>
            <a:r>
              <a:rPr lang="it-IT" sz="2800" dirty="0" smtClean="0"/>
              <a:t> a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Rettangolo 11"/>
          <p:cNvSpPr/>
          <p:nvPr/>
        </p:nvSpPr>
        <p:spPr bwMode="auto">
          <a:xfrm>
            <a:off x="10376270" y="-2052042"/>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5063208" y="-1686574"/>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20" name="Segnaposto contenuto 2"/>
          <p:cNvSpPr>
            <a:spLocks noGrp="1"/>
          </p:cNvSpPr>
          <p:nvPr>
            <p:ph idx="1"/>
          </p:nvPr>
        </p:nvSpPr>
        <p:spPr>
          <a:xfrm>
            <a:off x="617538" y="1676400"/>
            <a:ext cx="23134637" cy="10668000"/>
          </a:xfrm>
        </p:spPr>
        <p:txBody>
          <a:bodyPr/>
          <a:lstStyle/>
          <a:p>
            <a:r>
              <a:rPr lang="it-IT" dirty="0" smtClean="0"/>
              <a:t>Deploy by CF </a:t>
            </a:r>
            <a:r>
              <a:rPr lang="it-IT" dirty="0" err="1" smtClean="0"/>
              <a:t>tool</a:t>
            </a:r>
            <a:r>
              <a:rPr lang="it-IT" dirty="0" smtClean="0"/>
              <a:t> </a:t>
            </a:r>
          </a:p>
          <a:p>
            <a:endParaRPr lang="it-IT" dirty="0" smtClean="0"/>
          </a:p>
          <a:p>
            <a:endParaRPr lang="it-IT" dirty="0"/>
          </a:p>
        </p:txBody>
      </p:sp>
    </p:spTree>
    <p:extLst>
      <p:ext uri="{BB962C8B-B14F-4D97-AF65-F5344CB8AC3E}">
        <p14:creationId xmlns:p14="http://schemas.microsoft.com/office/powerpoint/2010/main" val="6964845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601416"/>
            <a:ext cx="18434048" cy="1569660"/>
          </a:xfrm>
          <a:prstGeom prst="rect">
            <a:avLst/>
          </a:prstGeom>
          <a:noFill/>
        </p:spPr>
        <p:txBody>
          <a:bodyPr wrap="square" rtlCol="0">
            <a:spAutoFit/>
          </a:bodyPr>
          <a:lstStyle/>
          <a:p>
            <a:r>
              <a:rPr lang="it-IT" sz="2400" dirty="0">
                <a:latin typeface="Consolas"/>
              </a:rPr>
              <a:t/>
            </a:r>
            <a:br>
              <a:rPr lang="it-IT" sz="2400" dirty="0">
                <a:latin typeface="Consolas"/>
              </a:rPr>
            </a:br>
            <a:endParaRPr lang="it-IT" sz="2400" dirty="0">
              <a:latin typeface="Consolas"/>
            </a:endParaRPr>
          </a:p>
          <a:p>
            <a:r>
              <a:rPr lang="it-IT" sz="2400" dirty="0">
                <a:latin typeface="Consolas"/>
              </a:rPr>
              <a:t/>
            </a:r>
            <a:br>
              <a:rPr lang="it-IT" sz="2400" dirty="0">
                <a:latin typeface="Consolas"/>
              </a:rPr>
            </a:br>
            <a:r>
              <a:rPr lang="it-IT" sz="2400" dirty="0" smtClean="0"/>
              <a:t> </a:t>
            </a:r>
            <a:endParaRPr lang="it-IT" sz="2400" dirty="0">
              <a:latin typeface="Consolas" pitchFamily="49" charset="0"/>
              <a:cs typeface="Consolas" pitchFamily="49" charset="0"/>
            </a:endParaRPr>
          </a:p>
        </p:txBody>
      </p:sp>
      <p:sp>
        <p:nvSpPr>
          <p:cNvPr id="12" name="Rettangolo 11"/>
          <p:cNvSpPr/>
          <p:nvPr/>
        </p:nvSpPr>
        <p:spPr bwMode="auto">
          <a:xfrm>
            <a:off x="10376270" y="-2052042"/>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6962128" y="-1689245"/>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5063208" y="-1686574"/>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076077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655" y="1841804"/>
            <a:ext cx="20864795" cy="8616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Rettangolo 41"/>
          <p:cNvSpPr/>
          <p:nvPr/>
        </p:nvSpPr>
        <p:spPr bwMode="auto">
          <a:xfrm>
            <a:off x="2470920" y="3689648"/>
            <a:ext cx="19946216"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2005234" y="9090248"/>
            <a:ext cx="831455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Segnaposto contenuto 2"/>
          <p:cNvSpPr>
            <a:spLocks noGrp="1"/>
          </p:cNvSpPr>
          <p:nvPr>
            <p:ph idx="1"/>
          </p:nvPr>
        </p:nvSpPr>
        <p:spPr>
          <a:xfrm>
            <a:off x="11039872" y="6353944"/>
            <a:ext cx="12712303" cy="5990456"/>
          </a:xfrm>
        </p:spPr>
        <p:txBody>
          <a:bodyPr/>
          <a:lstStyle/>
          <a:p>
            <a:r>
              <a:rPr lang="it-IT" b="1" dirty="0" err="1" smtClean="0"/>
              <a:t>Smooth</a:t>
            </a:r>
            <a:r>
              <a:rPr lang="it-IT" b="1" dirty="0" smtClean="0"/>
              <a:t> </a:t>
            </a:r>
            <a:r>
              <a:rPr lang="it-IT" b="1" dirty="0" err="1" smtClean="0"/>
              <a:t>transition</a:t>
            </a:r>
            <a:r>
              <a:rPr lang="it-IT" b="1" dirty="0" smtClean="0"/>
              <a:t> </a:t>
            </a:r>
            <a:r>
              <a:rPr lang="it-IT" b="1" dirty="0" err="1" smtClean="0"/>
              <a:t>froma</a:t>
            </a:r>
            <a:r>
              <a:rPr lang="it-IT" b="1" dirty="0" smtClean="0"/>
              <a:t> a Schema </a:t>
            </a:r>
            <a:r>
              <a:rPr lang="it-IT" b="1" dirty="0" err="1"/>
              <a:t>per_service</a:t>
            </a:r>
            <a:r>
              <a:rPr lang="it-IT" b="1" dirty="0"/>
              <a:t> </a:t>
            </a:r>
            <a:r>
              <a:rPr lang="it-IT" dirty="0" smtClean="0"/>
              <a:t> to a  </a:t>
            </a:r>
            <a:r>
              <a:rPr lang="it-IT" b="1" dirty="0" smtClean="0"/>
              <a:t>Database </a:t>
            </a:r>
            <a:r>
              <a:rPr lang="it-IT" b="1" dirty="0"/>
              <a:t>server per service</a:t>
            </a:r>
          </a:p>
          <a:p>
            <a:endParaRPr lang="it-IT" dirty="0"/>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8434048" cy="461665"/>
          </a:xfrm>
          <a:prstGeom prst="rect">
            <a:avLst/>
          </a:prstGeom>
          <a:noFill/>
        </p:spPr>
        <p:txBody>
          <a:bodyPr wrap="square" rtlCol="0">
            <a:spAutoFit/>
          </a:bodyPr>
          <a:lstStyle/>
          <a:p>
            <a:r>
              <a:rPr lang="it-IT" sz="2400" dirty="0" smtClean="0">
                <a:latin typeface="Consolas"/>
              </a:rPr>
              <a:t>Inserire </a:t>
            </a:r>
            <a:r>
              <a:rPr lang="it-IT" sz="2400" dirty="0" err="1" smtClean="0">
                <a:latin typeface="Consolas"/>
              </a:rPr>
              <a:t>application.porepertie</a:t>
            </a:r>
            <a:r>
              <a:rPr lang="it-IT" sz="2400" dirty="0" smtClean="0">
                <a:latin typeface="Consolas"/>
              </a:rPr>
              <a:t>- </a:t>
            </a:r>
            <a:r>
              <a:rPr lang="it-IT" sz="2400" dirty="0" err="1" smtClean="0">
                <a:latin typeface="Consolas"/>
              </a:rPr>
              <a:t>cloud</a:t>
            </a:r>
            <a:r>
              <a:rPr lang="it-IT" sz="2400" dirty="0" smtClean="0">
                <a:latin typeface="Consolas"/>
              </a:rPr>
              <a:t> </a:t>
            </a:r>
            <a:r>
              <a:rPr lang="it-IT" sz="2400" dirty="0" err="1" smtClean="0">
                <a:latin typeface="Consolas"/>
              </a:rPr>
              <a:t>foundry</a:t>
            </a:r>
            <a:r>
              <a:rPr lang="it-IT" sz="2400" dirty="0" smtClean="0">
                <a:latin typeface="Consolas"/>
              </a:rPr>
              <a:t> </a:t>
            </a:r>
            <a:endParaRPr lang="it-IT" sz="2400" dirty="0">
              <a:latin typeface="Consolas"/>
            </a:endParaRPr>
          </a:p>
        </p:txBody>
      </p:sp>
      <p:sp>
        <p:nvSpPr>
          <p:cNvPr id="12" name="Rettangolo 11"/>
          <p:cNvSpPr/>
          <p:nvPr/>
        </p:nvSpPr>
        <p:spPr bwMode="auto">
          <a:xfrm>
            <a:off x="1334580" y="5052287"/>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598712" y="7268590"/>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2882869"/>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CasellaDiTesto 17"/>
          <p:cNvSpPr txBox="1"/>
          <p:nvPr/>
        </p:nvSpPr>
        <p:spPr>
          <a:xfrm>
            <a:off x="618928" y="9234264"/>
            <a:ext cx="18434048" cy="523220"/>
          </a:xfrm>
          <a:prstGeom prst="rect">
            <a:avLst/>
          </a:prstGeom>
          <a:noFill/>
        </p:spPr>
        <p:txBody>
          <a:bodyPr wrap="square" rtlCol="0">
            <a:spAutoFit/>
          </a:bodyPr>
          <a:lstStyle/>
          <a:p>
            <a:r>
              <a:rPr lang="it-IT" sz="2800" dirty="0" smtClean="0">
                <a:latin typeface="Consolas"/>
              </a:rPr>
              <a:t>Show </a:t>
            </a:r>
            <a:r>
              <a:rPr lang="it-IT" sz="2800" dirty="0" err="1" smtClean="0">
                <a:latin typeface="Consolas"/>
              </a:rPr>
              <a:t>at</a:t>
            </a:r>
            <a:r>
              <a:rPr lang="it-IT" sz="2800" dirty="0" smtClean="0">
                <a:latin typeface="Consolas"/>
              </a:rPr>
              <a:t> </a:t>
            </a:r>
            <a:r>
              <a:rPr lang="it-IT" sz="2800" dirty="0" err="1" smtClean="0">
                <a:latin typeface="Consolas"/>
              </a:rPr>
              <a:t>launch</a:t>
            </a:r>
            <a:r>
              <a:rPr lang="it-IT" sz="2800" dirty="0" smtClean="0">
                <a:latin typeface="Consolas"/>
              </a:rPr>
              <a:t> log </a:t>
            </a:r>
            <a:r>
              <a:rPr lang="it-IT" sz="2800" dirty="0" err="1" smtClean="0">
                <a:latin typeface="Consolas"/>
              </a:rPr>
              <a:t>boot</a:t>
            </a:r>
            <a:r>
              <a:rPr lang="it-IT" sz="2800" dirty="0" smtClean="0">
                <a:latin typeface="Consolas"/>
              </a:rPr>
              <a:t> with database </a:t>
            </a:r>
            <a:r>
              <a:rPr lang="it-IT" sz="2800" dirty="0" err="1" smtClean="0">
                <a:latin typeface="Consolas"/>
              </a:rPr>
              <a:t>resolution</a:t>
            </a:r>
            <a:endParaRPr lang="it-IT" sz="2800" dirty="0">
              <a:latin typeface="Consolas"/>
            </a:endParaRPr>
          </a:p>
        </p:txBody>
      </p:sp>
    </p:spTree>
    <p:extLst>
      <p:ext uri="{BB962C8B-B14F-4D97-AF65-F5344CB8AC3E}">
        <p14:creationId xmlns:p14="http://schemas.microsoft.com/office/powerpoint/2010/main" val="551216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8" grpId="0"/>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164863877"/>
      </p:ext>
    </p:extLst>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data </a:t>
            </a:r>
            <a:r>
              <a:rPr lang="it-IT" dirty="0" err="1" smtClean="0"/>
              <a:t>consistency</a:t>
            </a:r>
            <a:r>
              <a:rPr lang="it-IT" dirty="0" smtClean="0"/>
              <a:t> </a:t>
            </a:r>
            <a:r>
              <a:rPr lang="it-IT" dirty="0" err="1" smtClean="0"/>
              <a:t>issues</a:t>
            </a:r>
            <a:r>
              <a:rPr lang="it-IT" dirty="0" smtClean="0"/>
              <a:t> </a:t>
            </a:r>
            <a:endParaRPr lang="it-IT" dirty="0"/>
          </a:p>
        </p:txBody>
      </p:sp>
      <p:sp>
        <p:nvSpPr>
          <p:cNvPr id="3" name="Segnaposto contenuto 2"/>
          <p:cNvSpPr>
            <a:spLocks noGrp="1"/>
          </p:cNvSpPr>
          <p:nvPr>
            <p:ph idx="1"/>
          </p:nvPr>
        </p:nvSpPr>
        <p:spPr>
          <a:xfrm>
            <a:off x="886744" y="1673424"/>
            <a:ext cx="23134637" cy="10668000"/>
          </a:xfrm>
        </p:spPr>
        <p:txBody>
          <a:bodyPr/>
          <a:lstStyle/>
          <a:p>
            <a:r>
              <a:rPr lang="en-US" sz="3600" dirty="0" smtClean="0"/>
              <a:t>In </a:t>
            </a:r>
            <a:r>
              <a:rPr lang="en-US" sz="3600" dirty="0"/>
              <a:t>a Database per Service scenario each service has its own </a:t>
            </a:r>
            <a:r>
              <a:rPr lang="en-US" sz="3600" dirty="0" smtClean="0"/>
              <a:t>database . </a:t>
            </a:r>
          </a:p>
          <a:p>
            <a:r>
              <a:rPr lang="it-IT" sz="3600" strike="sngStrike" dirty="0" smtClean="0"/>
              <a:t>A </a:t>
            </a:r>
            <a:r>
              <a:rPr lang="it-IT" sz="3600" strike="sngStrike" dirty="0" err="1" smtClean="0"/>
              <a:t>microservice</a:t>
            </a:r>
            <a:r>
              <a:rPr lang="it-IT" sz="3600" strike="sngStrike" dirty="0" smtClean="0"/>
              <a:t> </a:t>
            </a:r>
            <a:r>
              <a:rPr lang="it-IT" sz="3600" strike="sngStrike" dirty="0" err="1" smtClean="0"/>
              <a:t>based</a:t>
            </a:r>
            <a:r>
              <a:rPr lang="it-IT" sz="3600" strike="sngStrike" dirty="0" smtClean="0"/>
              <a:t> </a:t>
            </a:r>
            <a:r>
              <a:rPr lang="it-IT" sz="3600" strike="sngStrike" dirty="0" err="1" smtClean="0"/>
              <a:t>architecture</a:t>
            </a:r>
            <a:r>
              <a:rPr lang="it-IT" sz="3600" strike="sngStrike" dirty="0" smtClean="0"/>
              <a:t> </a:t>
            </a:r>
            <a:r>
              <a:rPr lang="it-IT" sz="3600" strike="sngStrike" dirty="0" err="1" smtClean="0"/>
              <a:t>often</a:t>
            </a:r>
            <a:r>
              <a:rPr lang="it-IT" sz="3600" strike="sngStrike" dirty="0" smtClean="0"/>
              <a:t> </a:t>
            </a:r>
            <a:r>
              <a:rPr lang="it-IT" sz="3600" strike="sngStrike" dirty="0"/>
              <a:t>use a </a:t>
            </a:r>
            <a:r>
              <a:rPr lang="it-IT" sz="3600" strike="sngStrike" dirty="0" smtClean="0"/>
              <a:t>To </a:t>
            </a:r>
            <a:r>
              <a:rPr lang="it-IT" sz="3600" strike="sngStrike" dirty="0" err="1" smtClean="0"/>
              <a:t>make</a:t>
            </a:r>
            <a:r>
              <a:rPr lang="it-IT" sz="3600" strike="sngStrike" dirty="0" smtClean="0"/>
              <a:t> </a:t>
            </a:r>
            <a:r>
              <a:rPr lang="it-IT" sz="3600" strike="sngStrike" dirty="0" err="1" smtClean="0"/>
              <a:t>everything</a:t>
            </a:r>
            <a:r>
              <a:rPr lang="it-IT" sz="3600" strike="sngStrike" dirty="0" smtClean="0"/>
              <a:t> more </a:t>
            </a:r>
            <a:r>
              <a:rPr lang="it-IT" sz="3600" strike="sngStrike" dirty="0" err="1" smtClean="0"/>
              <a:t>complicated</a:t>
            </a:r>
            <a:r>
              <a:rPr lang="it-IT" sz="3600" strike="sngStrike" dirty="0" smtClean="0"/>
              <a:t> </a:t>
            </a:r>
            <a:r>
              <a:rPr lang="it-IT" sz="3600" strike="sngStrike" dirty="0" err="1" smtClean="0"/>
              <a:t>there</a:t>
            </a:r>
            <a:r>
              <a:rPr lang="it-IT" sz="3600" strike="sngStrike" dirty="0" smtClean="0"/>
              <a:t> </a:t>
            </a:r>
            <a:r>
              <a:rPr lang="it-IT" sz="3600" dirty="0" err="1" smtClean="0"/>
              <a:t>is</a:t>
            </a:r>
            <a:r>
              <a:rPr lang="it-IT" sz="3600" dirty="0" smtClean="0"/>
              <a:t> the </a:t>
            </a:r>
            <a:r>
              <a:rPr lang="it-IT" sz="3600" dirty="0" err="1" smtClean="0"/>
              <a:t>mixture</a:t>
            </a:r>
            <a:r>
              <a:rPr lang="it-IT" sz="3600" dirty="0" smtClean="0"/>
              <a:t> </a:t>
            </a:r>
            <a:r>
              <a:rPr lang="it-IT" sz="3600" dirty="0"/>
              <a:t>of SQL and </a:t>
            </a:r>
            <a:r>
              <a:rPr lang="it-IT" sz="3600" dirty="0" err="1"/>
              <a:t>NoSql</a:t>
            </a:r>
            <a:r>
              <a:rPr lang="it-IT" sz="3600" dirty="0"/>
              <a:t> </a:t>
            </a:r>
            <a:r>
              <a:rPr lang="it-IT" sz="3600" dirty="0" smtClean="0"/>
              <a:t>Databases the </a:t>
            </a:r>
            <a:r>
              <a:rPr lang="it-IT" sz="3600" dirty="0"/>
              <a:t>so </a:t>
            </a:r>
            <a:r>
              <a:rPr lang="it-IT" sz="3600" dirty="0" err="1"/>
              <a:t>called</a:t>
            </a:r>
            <a:r>
              <a:rPr lang="it-IT" sz="3600" dirty="0"/>
              <a:t> </a:t>
            </a:r>
            <a:r>
              <a:rPr lang="it-IT" sz="3200" dirty="0" smtClean="0"/>
              <a:t>«</a:t>
            </a:r>
            <a:r>
              <a:rPr lang="it-IT" sz="3600" dirty="0" err="1" smtClean="0"/>
              <a:t>poliglot</a:t>
            </a:r>
            <a:r>
              <a:rPr lang="it-IT" sz="3600" dirty="0" smtClean="0"/>
              <a:t> </a:t>
            </a:r>
            <a:r>
              <a:rPr lang="it-IT" sz="3600" dirty="0" err="1"/>
              <a:t>persistence</a:t>
            </a:r>
            <a:r>
              <a:rPr lang="it-IT" sz="3600" dirty="0"/>
              <a:t> </a:t>
            </a:r>
            <a:r>
              <a:rPr lang="it-IT" sz="3600" dirty="0" err="1" smtClean="0"/>
              <a:t>approch</a:t>
            </a:r>
            <a:r>
              <a:rPr lang="it-IT" sz="3600" dirty="0" smtClean="0"/>
              <a:t>»: </a:t>
            </a:r>
          </a:p>
          <a:p>
            <a:pPr lvl="1"/>
            <a:r>
              <a:rPr lang="it-IT" sz="3600" strike="sngStrike" dirty="0" err="1" smtClean="0"/>
              <a:t>This</a:t>
            </a:r>
            <a:r>
              <a:rPr lang="it-IT" sz="3600" strike="sngStrike" dirty="0" smtClean="0"/>
              <a:t> </a:t>
            </a:r>
            <a:r>
              <a:rPr lang="it-IT" sz="3600" strike="sngStrike" dirty="0" err="1"/>
              <a:t>has</a:t>
            </a:r>
            <a:r>
              <a:rPr lang="it-IT" sz="3600" strike="sngStrike" dirty="0"/>
              <a:t> </a:t>
            </a:r>
            <a:r>
              <a:rPr lang="it-IT" sz="3600" dirty="0" smtClean="0"/>
              <a:t>an </a:t>
            </a:r>
            <a:r>
              <a:rPr lang="it-IT" sz="3600" dirty="0" err="1" smtClean="0"/>
              <a:t>approch</a:t>
            </a:r>
            <a:r>
              <a:rPr lang="it-IT" sz="3600" dirty="0" smtClean="0"/>
              <a:t> with the </a:t>
            </a:r>
            <a:r>
              <a:rPr lang="it-IT" sz="3600" dirty="0"/>
              <a:t>benefit in </a:t>
            </a:r>
            <a:r>
              <a:rPr lang="it-IT" sz="3600" dirty="0" err="1"/>
              <a:t>using</a:t>
            </a:r>
            <a:r>
              <a:rPr lang="it-IT" sz="3600" dirty="0"/>
              <a:t> </a:t>
            </a:r>
            <a:r>
              <a:rPr lang="it-IT" sz="3600" dirty="0" err="1"/>
              <a:t>convinent</a:t>
            </a:r>
            <a:r>
              <a:rPr lang="it-IT" sz="3600" dirty="0"/>
              <a:t> data model </a:t>
            </a:r>
            <a:r>
              <a:rPr lang="it-IT" sz="3600" dirty="0" err="1"/>
              <a:t>according</a:t>
            </a:r>
            <a:r>
              <a:rPr lang="it-IT" sz="3600" dirty="0"/>
              <a:t> business </a:t>
            </a:r>
            <a:r>
              <a:rPr lang="it-IT" sz="3600" dirty="0" err="1"/>
              <a:t>requirements</a:t>
            </a:r>
            <a:r>
              <a:rPr lang="it-IT" sz="3600" dirty="0"/>
              <a:t> </a:t>
            </a:r>
            <a:r>
              <a:rPr lang="it-IT" sz="3600" dirty="0" smtClean="0"/>
              <a:t>to </a:t>
            </a:r>
            <a:r>
              <a:rPr lang="it-IT" sz="3600" dirty="0" err="1" smtClean="0"/>
              <a:t>get</a:t>
            </a:r>
            <a:r>
              <a:rPr lang="it-IT" sz="3600" dirty="0" smtClean="0"/>
              <a:t> </a:t>
            </a:r>
            <a:r>
              <a:rPr lang="it-IT" sz="3600" dirty="0" err="1" smtClean="0"/>
              <a:t>better</a:t>
            </a:r>
            <a:r>
              <a:rPr lang="it-IT" sz="3600" dirty="0" smtClean="0"/>
              <a:t> performance for </a:t>
            </a:r>
            <a:r>
              <a:rPr lang="it-IT" sz="3600" dirty="0" err="1" smtClean="0"/>
              <a:t>each</a:t>
            </a:r>
            <a:r>
              <a:rPr lang="it-IT" sz="3600" dirty="0" smtClean="0"/>
              <a:t> service (and </a:t>
            </a:r>
            <a:r>
              <a:rPr lang="it-IT" sz="3600" dirty="0" err="1" smtClean="0"/>
              <a:t>scalability</a:t>
            </a:r>
            <a:r>
              <a:rPr lang="it-IT" sz="3600" dirty="0" smtClean="0"/>
              <a:t>)</a:t>
            </a:r>
            <a:endParaRPr lang="it-IT" sz="3600" dirty="0"/>
          </a:p>
          <a:p>
            <a:pPr lvl="1"/>
            <a:r>
              <a:rPr lang="it-IT" sz="3600" dirty="0" err="1"/>
              <a:t>This</a:t>
            </a:r>
            <a:r>
              <a:rPr lang="it-IT" sz="3600" dirty="0"/>
              <a:t> </a:t>
            </a:r>
            <a:r>
              <a:rPr lang="it-IT" sz="3600" dirty="0" err="1" smtClean="0"/>
              <a:t>approach</a:t>
            </a:r>
            <a:r>
              <a:rPr lang="it-IT" sz="3600" dirty="0" smtClean="0"/>
              <a:t> introduce </a:t>
            </a:r>
            <a:r>
              <a:rPr lang="it-IT" sz="3600" dirty="0" err="1"/>
              <a:t>distributed</a:t>
            </a:r>
            <a:r>
              <a:rPr lang="it-IT" sz="3600" dirty="0"/>
              <a:t> data </a:t>
            </a:r>
            <a:r>
              <a:rPr lang="it-IT" sz="3600" dirty="0" err="1"/>
              <a:t>transaction</a:t>
            </a:r>
            <a:r>
              <a:rPr lang="it-IT" sz="3600" dirty="0"/>
              <a:t> </a:t>
            </a:r>
            <a:r>
              <a:rPr lang="it-IT" sz="3600" dirty="0" err="1" smtClean="0"/>
              <a:t>challenges</a:t>
            </a:r>
            <a:r>
              <a:rPr lang="it-IT" sz="3600" dirty="0" smtClean="0"/>
              <a:t>:</a:t>
            </a:r>
          </a:p>
          <a:p>
            <a:pPr lvl="2"/>
            <a:r>
              <a:rPr lang="it-IT" sz="3600" dirty="0" smtClean="0"/>
              <a:t> </a:t>
            </a:r>
            <a:r>
              <a:rPr lang="it-IT" sz="3600" dirty="0" err="1"/>
              <a:t>implement</a:t>
            </a:r>
            <a:r>
              <a:rPr lang="it-IT" sz="3600" dirty="0"/>
              <a:t> business </a:t>
            </a:r>
            <a:r>
              <a:rPr lang="it-IT" sz="3600" dirty="0" err="1"/>
              <a:t>transaction</a:t>
            </a:r>
            <a:r>
              <a:rPr lang="it-IT" sz="3600" dirty="0"/>
              <a:t> </a:t>
            </a:r>
            <a:r>
              <a:rPr lang="it-IT" sz="3600" dirty="0" err="1"/>
              <a:t>that</a:t>
            </a:r>
            <a:r>
              <a:rPr lang="it-IT" sz="3600" dirty="0"/>
              <a:t> </a:t>
            </a:r>
            <a:r>
              <a:rPr lang="it-IT" sz="3600" dirty="0" err="1"/>
              <a:t>maintain</a:t>
            </a:r>
            <a:r>
              <a:rPr lang="it-IT" sz="3600" dirty="0"/>
              <a:t> </a:t>
            </a:r>
            <a:r>
              <a:rPr lang="it-IT" sz="3600" dirty="0" err="1"/>
              <a:t>consistency</a:t>
            </a:r>
            <a:r>
              <a:rPr lang="it-IT" sz="3600" dirty="0"/>
              <a:t> </a:t>
            </a:r>
            <a:r>
              <a:rPr lang="it-IT" sz="3600" dirty="0" err="1"/>
              <a:t>across</a:t>
            </a:r>
            <a:r>
              <a:rPr lang="it-IT" sz="3600" dirty="0"/>
              <a:t>  multiple </a:t>
            </a:r>
            <a:r>
              <a:rPr lang="it-IT" sz="3600" dirty="0" err="1"/>
              <a:t>services</a:t>
            </a:r>
            <a:r>
              <a:rPr lang="it-IT" sz="3600" dirty="0"/>
              <a:t>. </a:t>
            </a:r>
            <a:r>
              <a:rPr lang="en-US" sz="3600" dirty="0" smtClean="0"/>
              <a:t>Because some </a:t>
            </a:r>
            <a:r>
              <a:rPr lang="en-US" sz="3600" dirty="0"/>
              <a:t>business transactions need to  span over multiple service </a:t>
            </a:r>
            <a:endParaRPr lang="it-IT" sz="3600" dirty="0"/>
          </a:p>
          <a:p>
            <a:pPr lvl="2"/>
            <a:r>
              <a:rPr lang="it-IT" sz="3600" dirty="0"/>
              <a:t>And </a:t>
            </a:r>
            <a:r>
              <a:rPr lang="it-IT" sz="3600" dirty="0" err="1"/>
              <a:t>implement</a:t>
            </a:r>
            <a:r>
              <a:rPr lang="it-IT" sz="3600" dirty="0"/>
              <a:t> </a:t>
            </a:r>
            <a:r>
              <a:rPr lang="it-IT" sz="3600" dirty="0" err="1"/>
              <a:t>queries</a:t>
            </a:r>
            <a:r>
              <a:rPr lang="it-IT" sz="3600" dirty="0"/>
              <a:t> </a:t>
            </a:r>
            <a:r>
              <a:rPr lang="it-IT" sz="3600" dirty="0" err="1"/>
              <a:t>that</a:t>
            </a:r>
            <a:r>
              <a:rPr lang="it-IT" sz="3600" dirty="0"/>
              <a:t> </a:t>
            </a:r>
            <a:r>
              <a:rPr lang="it-IT" sz="3600" dirty="0" err="1"/>
              <a:t>retrieve</a:t>
            </a:r>
            <a:r>
              <a:rPr lang="it-IT" sz="3600" dirty="0"/>
              <a:t> data from multiple </a:t>
            </a:r>
            <a:r>
              <a:rPr lang="it-IT" sz="3600" dirty="0" err="1"/>
              <a:t>services</a:t>
            </a:r>
            <a:r>
              <a:rPr lang="it-IT" sz="3600" dirty="0"/>
              <a:t>.</a:t>
            </a:r>
          </a:p>
          <a:p>
            <a:r>
              <a:rPr lang="en-US" sz="3600" dirty="0" smtClean="0"/>
              <a:t>so comes out the need of a </a:t>
            </a:r>
            <a:r>
              <a:rPr lang="en-US" sz="3600" dirty="0"/>
              <a:t>mechanism </a:t>
            </a:r>
            <a:r>
              <a:rPr lang="en-US" sz="3600" dirty="0" smtClean="0"/>
              <a:t>that will ensure </a:t>
            </a:r>
            <a:r>
              <a:rPr lang="en-US" sz="3600" dirty="0"/>
              <a:t>data consistency across services</a:t>
            </a:r>
            <a:r>
              <a:rPr lang="en-US" sz="3600" dirty="0" smtClean="0"/>
              <a:t>.</a:t>
            </a:r>
            <a:endParaRPr lang="en-US" sz="3600"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approach</a:t>
            </a:r>
            <a:r>
              <a:rPr lang="it-IT" dirty="0" smtClean="0"/>
              <a:t> </a:t>
            </a:r>
            <a:endParaRPr lang="it-IT" dirty="0"/>
          </a:p>
        </p:txBody>
      </p:sp>
      <p:sp>
        <p:nvSpPr>
          <p:cNvPr id="3" name="Segnaposto contenuto 2"/>
          <p:cNvSpPr>
            <a:spLocks noGrp="1"/>
          </p:cNvSpPr>
          <p:nvPr>
            <p:ph idx="1"/>
          </p:nvPr>
        </p:nvSpPr>
        <p:spPr/>
        <p:txBody>
          <a:bodyPr/>
          <a:lstStyle/>
          <a:p>
            <a:r>
              <a:rPr lang="en-US" sz="3600" dirty="0" smtClean="0"/>
              <a:t>The </a:t>
            </a:r>
            <a:r>
              <a:rPr lang="en-US" sz="3600" dirty="0"/>
              <a:t>answer </a:t>
            </a:r>
            <a:r>
              <a:rPr lang="en-US" sz="3600" dirty="0" smtClean="0"/>
              <a:t>to business </a:t>
            </a:r>
            <a:r>
              <a:rPr lang="en-US" sz="3600" dirty="0"/>
              <a:t>transactions </a:t>
            </a:r>
            <a:r>
              <a:rPr lang="en-US" sz="3600" dirty="0" smtClean="0"/>
              <a:t>could be an event-driven approach.</a:t>
            </a:r>
          </a:p>
          <a:p>
            <a:r>
              <a:rPr lang="en-US" sz="3600" dirty="0" smtClean="0"/>
              <a:t>In such a scenario there is a dedicated broker for distributing the events </a:t>
            </a:r>
          </a:p>
          <a:p>
            <a:r>
              <a:rPr lang="en-US" sz="3600" dirty="0" smtClean="0"/>
              <a:t>Each </a:t>
            </a:r>
            <a:r>
              <a:rPr lang="en-US" sz="3600" dirty="0"/>
              <a:t>service publishes an event whenever it update it’s data. Other service subscribe </a:t>
            </a:r>
            <a:r>
              <a:rPr lang="en-US" sz="3600" dirty="0" smtClean="0"/>
              <a:t>to these  events and when </a:t>
            </a:r>
            <a:r>
              <a:rPr lang="en-US" sz="3600" dirty="0"/>
              <a:t>an event is received, </a:t>
            </a:r>
            <a:r>
              <a:rPr lang="en-US" sz="3600" dirty="0" smtClean="0"/>
              <a:t>the subscriber service will update </a:t>
            </a:r>
            <a:r>
              <a:rPr lang="en-US" sz="3600" dirty="0"/>
              <a:t>it’s </a:t>
            </a:r>
            <a:r>
              <a:rPr lang="en-US" sz="3600" dirty="0" smtClean="0"/>
              <a:t>data</a:t>
            </a:r>
            <a:endParaRPr lang="it-IT" sz="3600" b="1" dirty="0"/>
          </a:p>
          <a:p>
            <a:r>
              <a:rPr lang="en-US" sz="3600" dirty="0" smtClean="0"/>
              <a:t>In this way an application is enabled to </a:t>
            </a:r>
            <a:r>
              <a:rPr lang="en-US" sz="3600" dirty="0"/>
              <a:t>maintain data consistency across multiple services without using distributed </a:t>
            </a:r>
            <a:r>
              <a:rPr lang="en-US" sz="3600" dirty="0" smtClean="0"/>
              <a:t>transactions</a:t>
            </a:r>
          </a:p>
          <a:p>
            <a:r>
              <a:rPr lang="it-IT" sz="3600" dirty="0" smtClean="0"/>
              <a:t>With a </a:t>
            </a:r>
            <a:r>
              <a:rPr lang="it-IT" sz="3600" dirty="0" err="1" smtClean="0"/>
              <a:t>message</a:t>
            </a:r>
            <a:r>
              <a:rPr lang="it-IT" sz="3600" dirty="0" smtClean="0"/>
              <a:t> broker </a:t>
            </a:r>
            <a:r>
              <a:rPr lang="it-IT" sz="3600" dirty="0" err="1" smtClean="0"/>
              <a:t>there</a:t>
            </a:r>
            <a:r>
              <a:rPr lang="it-IT" sz="3600" dirty="0" smtClean="0"/>
              <a:t> </a:t>
            </a:r>
            <a:r>
              <a:rPr lang="it-IT" sz="3600" dirty="0" err="1" smtClean="0"/>
              <a:t>is</a:t>
            </a:r>
            <a:r>
              <a:rPr lang="it-IT" sz="3600" dirty="0" smtClean="0"/>
              <a:t> more </a:t>
            </a:r>
            <a:r>
              <a:rPr lang="it-IT" sz="3600" dirty="0" err="1" smtClean="0"/>
              <a:t>infrastructure</a:t>
            </a:r>
            <a:r>
              <a:rPr lang="it-IT" sz="3600" dirty="0" smtClean="0"/>
              <a:t> to </a:t>
            </a:r>
            <a:r>
              <a:rPr lang="it-IT" sz="3600" dirty="0" err="1" smtClean="0"/>
              <a:t>handle</a:t>
            </a:r>
            <a:r>
              <a:rPr lang="it-IT" sz="3600" dirty="0" smtClean="0"/>
              <a:t> </a:t>
            </a:r>
            <a:r>
              <a:rPr lang="it-IT" sz="3600" dirty="0" err="1" smtClean="0"/>
              <a:t>but</a:t>
            </a:r>
            <a:r>
              <a:rPr lang="it-IT" sz="3600" dirty="0" smtClean="0"/>
              <a:t> </a:t>
            </a:r>
            <a:r>
              <a:rPr lang="it-IT" sz="3600" dirty="0" err="1" smtClean="0"/>
              <a:t>there</a:t>
            </a:r>
            <a:r>
              <a:rPr lang="it-IT" sz="3600" dirty="0" smtClean="0"/>
              <a:t> are </a:t>
            </a:r>
            <a:r>
              <a:rPr lang="it-IT" sz="3600" dirty="0" err="1" smtClean="0"/>
              <a:t>also</a:t>
            </a:r>
            <a:r>
              <a:rPr lang="it-IT" sz="3600" dirty="0" smtClean="0"/>
              <a:t>  a </a:t>
            </a:r>
            <a:r>
              <a:rPr lang="it-IT" sz="3600" dirty="0" err="1" smtClean="0"/>
              <a:t>central</a:t>
            </a:r>
            <a:r>
              <a:rPr lang="it-IT" sz="3600" dirty="0" smtClean="0"/>
              <a:t> </a:t>
            </a:r>
            <a:r>
              <a:rPr lang="it-IT" sz="3600" dirty="0" err="1" smtClean="0"/>
              <a:t>place</a:t>
            </a:r>
            <a:r>
              <a:rPr lang="it-IT" sz="3600" dirty="0" smtClean="0"/>
              <a:t> </a:t>
            </a:r>
            <a:r>
              <a:rPr lang="it-IT" sz="3600" dirty="0" err="1" smtClean="0"/>
              <a:t>where</a:t>
            </a:r>
            <a:r>
              <a:rPr lang="it-IT" sz="3600" dirty="0" smtClean="0"/>
              <a:t> the </a:t>
            </a:r>
            <a:r>
              <a:rPr lang="it-IT" sz="3600" dirty="0" err="1" smtClean="0"/>
              <a:t>events</a:t>
            </a:r>
            <a:r>
              <a:rPr lang="it-IT" sz="3600" dirty="0" smtClean="0"/>
              <a:t> are </a:t>
            </a:r>
            <a:r>
              <a:rPr lang="it-IT" sz="3600" dirty="0" err="1" smtClean="0"/>
              <a:t>stored</a:t>
            </a:r>
            <a:r>
              <a:rPr lang="it-IT" sz="3600" dirty="0" smtClean="0"/>
              <a:t>.</a:t>
            </a:r>
            <a:endParaRPr lang="it-IT" sz="3600" dirty="0"/>
          </a:p>
          <a:p>
            <a:r>
              <a:rPr lang="en-US" sz="3600" dirty="0"/>
              <a:t>This solution has the following drawbacks:</a:t>
            </a:r>
            <a:endParaRPr lang="it-IT" sz="3600" dirty="0"/>
          </a:p>
          <a:p>
            <a:pPr lvl="1"/>
            <a:r>
              <a:rPr lang="en-US" sz="3600" dirty="0" smtClean="0"/>
              <a:t>A more complex programming model</a:t>
            </a:r>
          </a:p>
          <a:p>
            <a:pPr lvl="1"/>
            <a:r>
              <a:rPr lang="en-US" sz="3600" dirty="0" smtClean="0"/>
              <a:t>An </a:t>
            </a:r>
            <a:r>
              <a:rPr lang="en-US" sz="3600" dirty="0"/>
              <a:t>overhead of management </a:t>
            </a:r>
            <a:r>
              <a:rPr lang="en-US" sz="3600" dirty="0" smtClean="0"/>
              <a:t>with the introduction </a:t>
            </a:r>
            <a:r>
              <a:rPr lang="en-US" sz="3600" dirty="0"/>
              <a:t>of a message </a:t>
            </a:r>
            <a:r>
              <a:rPr lang="en-US" sz="3600" dirty="0" smtClean="0"/>
              <a:t>broker (more infrastructure to handle) </a:t>
            </a:r>
          </a:p>
          <a:p>
            <a:pPr lvl="1"/>
            <a:r>
              <a:rPr lang="it-IT" sz="3600" dirty="0"/>
              <a:t>The </a:t>
            </a:r>
            <a:r>
              <a:rPr lang="it-IT" sz="3600" dirty="0" err="1"/>
              <a:t>need</a:t>
            </a:r>
            <a:r>
              <a:rPr lang="it-IT" sz="3600" dirty="0"/>
              <a:t> of </a:t>
            </a:r>
            <a:r>
              <a:rPr lang="it-IT" sz="3600" dirty="0" err="1"/>
              <a:t>implementing</a:t>
            </a:r>
            <a:r>
              <a:rPr lang="it-IT" sz="3600" dirty="0"/>
              <a:t> </a:t>
            </a:r>
            <a:r>
              <a:rPr lang="it-IT" sz="3600" dirty="0" err="1" smtClean="0"/>
              <a:t>compensating</a:t>
            </a:r>
            <a:r>
              <a:rPr lang="it-IT" sz="3600" dirty="0" smtClean="0"/>
              <a:t> </a:t>
            </a:r>
            <a:r>
              <a:rPr lang="it-IT" sz="3600" dirty="0" err="1" smtClean="0"/>
              <a:t>transactions</a:t>
            </a:r>
            <a:r>
              <a:rPr lang="it-IT" sz="3600" dirty="0" smtClean="0"/>
              <a:t> </a:t>
            </a:r>
            <a:r>
              <a:rPr lang="it-IT" sz="3600" dirty="0"/>
              <a:t>to </a:t>
            </a:r>
            <a:r>
              <a:rPr lang="it-IT" sz="3600" dirty="0" err="1"/>
              <a:t>recover</a:t>
            </a:r>
            <a:r>
              <a:rPr lang="it-IT" sz="3600" dirty="0"/>
              <a:t> from </a:t>
            </a:r>
            <a:r>
              <a:rPr lang="it-IT" sz="3600" dirty="0" err="1"/>
              <a:t>application</a:t>
            </a:r>
            <a:r>
              <a:rPr lang="it-IT" sz="3600" dirty="0"/>
              <a:t>/</a:t>
            </a:r>
            <a:r>
              <a:rPr lang="it-IT" sz="3600" dirty="0" err="1"/>
              <a:t>infrastructure</a:t>
            </a:r>
            <a:r>
              <a:rPr lang="it-IT" sz="3600" dirty="0"/>
              <a:t> </a:t>
            </a:r>
            <a:r>
              <a:rPr lang="it-IT" sz="3600" dirty="0" err="1"/>
              <a:t>failures</a:t>
            </a:r>
            <a:r>
              <a:rPr lang="it-IT" sz="3600" dirty="0"/>
              <a:t>	</a:t>
            </a:r>
          </a:p>
          <a:p>
            <a:r>
              <a:rPr lang="it-IT" sz="3600" dirty="0" smtClean="0"/>
              <a:t>The </a:t>
            </a:r>
            <a:r>
              <a:rPr lang="it-IT" sz="3600" dirty="0" err="1"/>
              <a:t>infrastructure</a:t>
            </a:r>
            <a:r>
              <a:rPr lang="it-IT" sz="3600" dirty="0"/>
              <a:t> </a:t>
            </a:r>
            <a:r>
              <a:rPr lang="it-IT" sz="3600" dirty="0" err="1"/>
              <a:t>failure</a:t>
            </a:r>
            <a:r>
              <a:rPr lang="it-IT" sz="3600" dirty="0"/>
              <a:t> </a:t>
            </a:r>
            <a:r>
              <a:rPr lang="it-IT" sz="3600" dirty="0" smtClean="0"/>
              <a:t>(</a:t>
            </a:r>
            <a:r>
              <a:rPr lang="it-IT" sz="3600" dirty="0" err="1" smtClean="0"/>
              <a:t>message</a:t>
            </a:r>
            <a:r>
              <a:rPr lang="it-IT" sz="3600" dirty="0" smtClean="0"/>
              <a:t> broker/</a:t>
            </a:r>
            <a:r>
              <a:rPr lang="it-IT" sz="3600" dirty="0" err="1" smtClean="0"/>
              <a:t>application</a:t>
            </a:r>
            <a:r>
              <a:rPr lang="it-IT" sz="3600" dirty="0" smtClean="0"/>
              <a:t>) </a:t>
            </a:r>
            <a:r>
              <a:rPr lang="it-IT" sz="3600" dirty="0" err="1" smtClean="0"/>
              <a:t>could</a:t>
            </a:r>
            <a:r>
              <a:rPr lang="it-IT" sz="3600" dirty="0" smtClean="0"/>
              <a:t> be mitigate </a:t>
            </a:r>
            <a:r>
              <a:rPr lang="it-IT" sz="3600" dirty="0" err="1" smtClean="0"/>
              <a:t>choosing</a:t>
            </a:r>
            <a:r>
              <a:rPr lang="it-IT" sz="3600" dirty="0" smtClean="0"/>
              <a:t> an high reliability </a:t>
            </a:r>
            <a:r>
              <a:rPr lang="it-IT" sz="3600" dirty="0" err="1" smtClean="0"/>
              <a:t>infrastructure</a:t>
            </a:r>
            <a:r>
              <a:rPr lang="it-IT" sz="3600" dirty="0" smtClean="0"/>
              <a:t> (</a:t>
            </a:r>
            <a:r>
              <a:rPr lang="it-IT" sz="3600" dirty="0" err="1" smtClean="0"/>
              <a:t>message</a:t>
            </a:r>
            <a:r>
              <a:rPr lang="it-IT" sz="3600" dirty="0" smtClean="0"/>
              <a:t> broker/</a:t>
            </a:r>
            <a:r>
              <a:rPr lang="it-IT" sz="3600" dirty="0" err="1" smtClean="0"/>
              <a:t>system</a:t>
            </a:r>
            <a:r>
              <a:rPr lang="it-IT" sz="3600" dirty="0" smtClean="0"/>
              <a:t>) </a:t>
            </a:r>
          </a:p>
          <a:p>
            <a:r>
              <a:rPr lang="it-IT" sz="3600" dirty="0" err="1" smtClean="0"/>
              <a:t>Scaling</a:t>
            </a:r>
            <a:r>
              <a:rPr lang="it-IT" sz="3600" dirty="0" smtClean="0"/>
              <a:t> </a:t>
            </a:r>
            <a:r>
              <a:rPr lang="it-IT" sz="3600" dirty="0" err="1" smtClean="0"/>
              <a:t>is</a:t>
            </a:r>
            <a:r>
              <a:rPr lang="it-IT" sz="3600" dirty="0" smtClean="0"/>
              <a:t> </a:t>
            </a:r>
            <a:r>
              <a:rPr lang="it-IT" sz="3600" dirty="0" err="1" smtClean="0"/>
              <a:t>easier</a:t>
            </a:r>
            <a:r>
              <a:rPr lang="it-IT" sz="3600" dirty="0" smtClean="0"/>
              <a:t> with a broker </a:t>
            </a:r>
            <a:endParaRPr lang="it-IT" sz="3600" dirty="0"/>
          </a:p>
          <a:p>
            <a:pPr marL="419100" lvl="1" indent="0">
              <a:buNone/>
            </a:pPr>
            <a:endParaRPr lang="it-IT"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base model</a:t>
            </a:r>
            <a:endParaRPr lang="it-IT" dirty="0"/>
          </a:p>
        </p:txBody>
      </p:sp>
      <p:sp>
        <p:nvSpPr>
          <p:cNvPr id="3" name="Segnaposto contenuto 2"/>
          <p:cNvSpPr>
            <a:spLocks noGrp="1"/>
          </p:cNvSpPr>
          <p:nvPr>
            <p:ph idx="1"/>
          </p:nvPr>
        </p:nvSpPr>
        <p:spPr>
          <a:xfrm>
            <a:off x="617538" y="1676400"/>
            <a:ext cx="23134637" cy="6477744"/>
          </a:xfrm>
        </p:spPr>
        <p:txBody>
          <a:bodyPr/>
          <a:lstStyle/>
          <a:p>
            <a:r>
              <a:rPr lang="it-IT" dirty="0" err="1" smtClean="0"/>
              <a:t>Example</a:t>
            </a:r>
            <a:r>
              <a:rPr lang="it-IT" dirty="0" smtClean="0"/>
              <a:t> of a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that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broker </a:t>
            </a:r>
            <a:r>
              <a:rPr lang="it-IT" dirty="0" err="1" smtClean="0"/>
              <a:t>guarantees</a:t>
            </a:r>
            <a:r>
              <a:rPr lang="it-IT" dirty="0" smtClean="0"/>
              <a:t> </a:t>
            </a:r>
            <a:r>
              <a:rPr lang="it-IT" dirty="0" err="1" smtClean="0"/>
              <a:t>that</a:t>
            </a:r>
            <a:r>
              <a:rPr lang="it-IT" dirty="0" smtClean="0"/>
              <a:t> </a:t>
            </a:r>
            <a:r>
              <a:rPr lang="it-IT" dirty="0" err="1" smtClean="0"/>
              <a:t>events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t>
            </a:r>
            <a:r>
              <a:rPr lang="it-IT" dirty="0" err="1" smtClean="0"/>
              <a:t>also</a:t>
            </a:r>
            <a:r>
              <a:rPr lang="it-IT" dirty="0" smtClean="0"/>
              <a:t>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 with </a:t>
            </a:r>
            <a:r>
              <a:rPr lang="it-IT" dirty="0" err="1" smtClean="0"/>
              <a:t>different</a:t>
            </a:r>
            <a:r>
              <a:rPr lang="it-IT" dirty="0" smtClean="0"/>
              <a:t> data </a:t>
            </a:r>
            <a:r>
              <a:rPr lang="it-IT" dirty="0" err="1" smtClean="0"/>
              <a:t>store</a:t>
            </a:r>
            <a:r>
              <a:rPr lang="it-IT" dirty="0" smtClean="0"/>
              <a:t>.</a:t>
            </a:r>
          </a:p>
          <a:p>
            <a:pPr marL="419100" lvl="1" indent="0">
              <a:buNone/>
            </a:pPr>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Event</a:t>
            </a:r>
            <a:r>
              <a:rPr lang="it-IT" dirty="0"/>
              <a:t> </a:t>
            </a:r>
            <a:r>
              <a:rPr lang="it-IT" dirty="0" err="1"/>
              <a:t>driven</a:t>
            </a:r>
            <a:r>
              <a:rPr lang="it-IT" dirty="0"/>
              <a:t> </a:t>
            </a:r>
            <a:r>
              <a:rPr lang="it-IT" dirty="0" err="1"/>
              <a:t>architecture</a:t>
            </a:r>
            <a:r>
              <a:rPr lang="it-IT" dirty="0"/>
              <a:t>: Apache Kafka </a:t>
            </a:r>
            <a:r>
              <a:rPr lang="it-IT" dirty="0" err="1"/>
              <a:t>message</a:t>
            </a:r>
            <a:r>
              <a:rPr lang="it-IT" dirty="0"/>
              <a:t> </a:t>
            </a:r>
            <a:r>
              <a:rPr lang="it-IT" dirty="0" smtClean="0"/>
              <a:t>broker</a:t>
            </a:r>
            <a:br>
              <a:rPr lang="it-IT" dirty="0" smtClean="0"/>
            </a:br>
            <a:endParaRPr lang="it-IT" dirty="0"/>
          </a:p>
        </p:txBody>
      </p:sp>
      <p:sp>
        <p:nvSpPr>
          <p:cNvPr id="3" name="Segnaposto contenuto 2"/>
          <p:cNvSpPr>
            <a:spLocks noGrp="1"/>
          </p:cNvSpPr>
          <p:nvPr>
            <p:ph idx="1"/>
          </p:nvPr>
        </p:nvSpPr>
        <p:spPr>
          <a:xfrm>
            <a:off x="598712" y="1961456"/>
            <a:ext cx="23134637" cy="10668000"/>
          </a:xfrm>
        </p:spPr>
        <p:txBody>
          <a:bodyPr/>
          <a:lstStyle/>
          <a:p>
            <a:r>
              <a:rPr lang="en-US" sz="2800" dirty="0" smtClean="0"/>
              <a:t>Apache Kafka provide </a:t>
            </a:r>
            <a:r>
              <a:rPr lang="en-US" sz="2800" dirty="0"/>
              <a:t>a unified, high-throughput, low-latency platform for handling real-time data feeds. </a:t>
            </a:r>
          </a:p>
          <a:p>
            <a:r>
              <a:rPr lang="en-US" sz="2800" dirty="0" smtClean="0"/>
              <a:t>With a design heavily </a:t>
            </a:r>
            <a:r>
              <a:rPr lang="en-US" sz="2800" dirty="0"/>
              <a:t>influenced by transaction </a:t>
            </a:r>
            <a:r>
              <a:rPr lang="en-US" sz="2800" dirty="0" smtClean="0"/>
              <a:t>logs it is </a:t>
            </a:r>
            <a:r>
              <a:rPr lang="en-US" sz="2800" dirty="0"/>
              <a:t>a messaging system, </a:t>
            </a:r>
            <a:r>
              <a:rPr lang="en-US" sz="2800" dirty="0" smtClean="0"/>
              <a:t>ideal </a:t>
            </a:r>
            <a:r>
              <a:rPr lang="en-US" sz="2800" dirty="0"/>
              <a:t>for log aggregation, persistent messaging, fast </a:t>
            </a:r>
            <a:r>
              <a:rPr lang="en-US" sz="2800" strike="sngStrike" dirty="0"/>
              <a:t>(_hundreds_ of megabytes per second!</a:t>
            </a:r>
            <a:r>
              <a:rPr lang="en-US" sz="2800" dirty="0"/>
              <a:t>)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t>
            </a:r>
            <a:endParaRPr lang="it-IT" sz="2800" dirty="0" smtClean="0"/>
          </a:p>
          <a:p>
            <a:r>
              <a:rPr lang="it-IT" sz="2800" dirty="0" smtClean="0"/>
              <a:t>Apache </a:t>
            </a:r>
            <a:r>
              <a:rPr lang="it-IT" sz="2800" dirty="0"/>
              <a:t>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i="1" dirty="0" err="1" smtClean="0"/>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smtClean="0"/>
              <a:t>Apache </a:t>
            </a:r>
            <a:r>
              <a:rPr lang="it-IT" sz="2800" dirty="0"/>
              <a:t>Kafka </a:t>
            </a:r>
            <a:r>
              <a:rPr lang="it-IT" sz="2800" dirty="0" err="1"/>
              <a:t>uses</a:t>
            </a:r>
            <a:r>
              <a:rPr lang="it-IT" sz="2800" dirty="0"/>
              <a:t> Apache </a:t>
            </a:r>
            <a:r>
              <a:rPr lang="it-IT" sz="2800" dirty="0" err="1"/>
              <a:t>Zookeeper</a:t>
            </a:r>
            <a:r>
              <a:rPr lang="it-IT" sz="2800" dirty="0"/>
              <a:t> to coordinate cluster information</a:t>
            </a:r>
            <a:r>
              <a:rPr lang="it-IT" sz="2800" dirty="0" smtClean="0"/>
              <a:t>.</a:t>
            </a:r>
          </a:p>
          <a:p>
            <a:r>
              <a:rPr lang="it-IT" sz="2800" dirty="0" smtClean="0"/>
              <a:t>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strike="sngStrike" dirty="0"/>
              <a:t>(</a:t>
            </a:r>
            <a:r>
              <a:rPr lang="it-IT" sz="2800" strike="sngStrike" dirty="0" err="1"/>
              <a:t>yet</a:t>
            </a:r>
            <a:r>
              <a:rPr lang="it-IT" sz="2800" strike="sngStrike" dirty="0"/>
              <a:t> </a:t>
            </a:r>
            <a:r>
              <a:rPr lang="it-IT" sz="2800" strike="sngStrike" dirty="0" err="1"/>
              <a:t>another</a:t>
            </a:r>
            <a:r>
              <a:rPr lang="it-IT" sz="2800" strike="sngStrike" dirty="0"/>
              <a:t> </a:t>
            </a:r>
            <a:r>
              <a:rPr lang="it-IT" sz="2800" strike="sngStrike" dirty="0" err="1"/>
              <a:t>reason</a:t>
            </a:r>
            <a:r>
              <a:rPr lang="it-IT" sz="2800" strike="sngStrike" dirty="0"/>
              <a:t> </a:t>
            </a:r>
            <a:r>
              <a:rPr lang="it-IT" sz="2800" strike="sngStrike" dirty="0" err="1"/>
              <a:t>that</a:t>
            </a:r>
            <a:r>
              <a:rPr lang="it-IT" sz="2800" strike="sngStrike" dirty="0"/>
              <a:t> </a:t>
            </a:r>
            <a:r>
              <a:rPr lang="it-IT" sz="2800" u="sng" strike="sngStrike" dirty="0">
                <a:hlinkClick r:id="rId2"/>
              </a:rPr>
              <a:t>Spring </a:t>
            </a:r>
            <a:r>
              <a:rPr lang="it-IT" sz="2800" u="sng" strike="sngStrike" dirty="0" err="1">
                <a:hlinkClick r:id="rId2"/>
              </a:rPr>
              <a:t>Cloud</a:t>
            </a:r>
            <a:r>
              <a:rPr lang="it-IT" sz="2800" strike="sngStrike" dirty="0"/>
              <a:t> </a:t>
            </a:r>
            <a:r>
              <a:rPr lang="it-IT" sz="2800" strike="sngStrike" dirty="0" err="1"/>
              <a:t>has</a:t>
            </a:r>
            <a:r>
              <a:rPr lang="it-IT" sz="2800" strike="sngStrike" dirty="0"/>
              <a:t> </a:t>
            </a:r>
            <a:r>
              <a:rPr lang="it-IT" sz="2800" strike="sngStrike" dirty="0" err="1"/>
              <a:t>forthcoming</a:t>
            </a:r>
            <a:r>
              <a:rPr lang="it-IT" sz="2800" strike="sngStrike" dirty="0"/>
              <a:t> </a:t>
            </a:r>
            <a:r>
              <a:rPr lang="it-IT" sz="2800" strike="sngStrike" dirty="0" err="1"/>
              <a:t>support</a:t>
            </a:r>
            <a:r>
              <a:rPr lang="it-IT" sz="2800" strike="sngStrike" dirty="0"/>
              <a:t> for </a:t>
            </a:r>
            <a:r>
              <a:rPr lang="it-IT" sz="2800" strike="sngStrike" dirty="0" err="1"/>
              <a:t>it</a:t>
            </a:r>
            <a:r>
              <a:rPr lang="it-IT" sz="2800" strike="sngStrike" dirty="0" smtClean="0"/>
              <a:t>..).</a:t>
            </a:r>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3" name="Fumetto 4 32"/>
          <p:cNvSpPr/>
          <p:nvPr/>
        </p:nvSpPr>
        <p:spPr bwMode="auto">
          <a:xfrm>
            <a:off x="13920539" y="305272"/>
            <a:ext cx="8928992" cy="5231204"/>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could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a:t>could</a:t>
            </a:r>
            <a:r>
              <a:rPr lang="it-IT" sz="2400" dirty="0"/>
              <a:t> </a:t>
            </a:r>
            <a:r>
              <a:rPr lang="it-IT" sz="2400" dirty="0" smtClean="0"/>
              <a:t>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2"/>
            <a:r>
              <a:rPr lang="it-IT" sz="2400" dirty="0" smtClean="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smtClean="0"/>
              <a:t>scaled</a:t>
            </a:r>
            <a:r>
              <a:rPr lang="it-IT" sz="2400" dirty="0" smtClean="0"/>
              <a:t>-out </a:t>
            </a:r>
            <a:r>
              <a:rPr lang="it-IT" sz="2400" dirty="0" err="1"/>
              <a:t>indipendently</a:t>
            </a:r>
            <a:r>
              <a:rPr lang="it-IT" sz="2400" dirty="0"/>
              <a:t> </a:t>
            </a:r>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technology</a:t>
            </a:r>
            <a:endParaRPr lang="it-IT" sz="2400" strike="sngStrike" dirty="0" smtClean="0"/>
          </a:p>
          <a:p>
            <a:pPr lvl="2" eaLnBrk="1" hangingPunct="1"/>
            <a:r>
              <a:rPr lang="it-IT" sz="2400" dirty="0" err="1" smtClean="0"/>
              <a:t>Each</a:t>
            </a:r>
            <a:r>
              <a:rPr lang="it-IT" sz="2400" dirty="0" smtClean="0"/>
              <a:t> </a:t>
            </a:r>
            <a:r>
              <a:rPr lang="it-IT" sz="2400" dirty="0"/>
              <a:t>service </a:t>
            </a:r>
            <a:r>
              <a:rPr lang="it-IT" sz="2400" dirty="0" err="1" smtClean="0"/>
              <a:t>could</a:t>
            </a:r>
            <a:r>
              <a:rPr lang="it-IT" sz="2400" dirty="0" smtClean="0"/>
              <a:t> </a:t>
            </a:r>
            <a:r>
              <a:rPr lang="it-IT" sz="2400" dirty="0" err="1" smtClean="0"/>
              <a:t>have</a:t>
            </a:r>
            <a:r>
              <a:rPr lang="it-IT" sz="2400" dirty="0" smtClean="0"/>
              <a:t> a </a:t>
            </a:r>
            <a:r>
              <a:rPr lang="it-IT" sz="2400" dirty="0" err="1" smtClean="0"/>
              <a:t>different</a:t>
            </a:r>
            <a:r>
              <a:rPr lang="it-IT" sz="2400" dirty="0" smtClean="0"/>
              <a:t> </a:t>
            </a:r>
            <a:r>
              <a:rPr lang="it-IT" sz="2400" dirty="0"/>
              <a:t>data </a:t>
            </a:r>
            <a:r>
              <a:rPr lang="it-IT" sz="2400" dirty="0" err="1"/>
              <a:t>store</a:t>
            </a:r>
            <a:r>
              <a:rPr lang="it-IT" sz="2400" dirty="0"/>
              <a:t> </a:t>
            </a:r>
            <a:r>
              <a:rPr lang="it-IT" sz="2400" dirty="0" err="1" smtClean="0"/>
              <a:t>according</a:t>
            </a:r>
            <a:r>
              <a:rPr lang="it-IT" sz="2400" dirty="0" smtClean="0"/>
              <a:t> to business and </a:t>
            </a:r>
            <a:r>
              <a:rPr lang="it-IT" sz="2400" dirty="0" err="1" smtClean="0"/>
              <a:t>techincal</a:t>
            </a:r>
            <a:r>
              <a:rPr lang="it-IT" sz="2400" dirty="0" smtClean="0"/>
              <a:t> </a:t>
            </a:r>
            <a:r>
              <a:rPr lang="it-IT" sz="2400" dirty="0" err="1" smtClean="0"/>
              <a:t>requirements</a:t>
            </a:r>
            <a:r>
              <a:rPr lang="it-IT" sz="2400" dirty="0" smtClean="0"/>
              <a:t> </a:t>
            </a:r>
            <a:r>
              <a:rPr lang="it-IT" sz="2400" strike="sngStrike" dirty="0" smtClean="0"/>
              <a:t> </a:t>
            </a:r>
            <a:endParaRPr lang="it-IT" sz="2400" strike="sngStrike" dirty="0"/>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dirty="0" err="1" smtClean="0"/>
              <a:t>as</a:t>
            </a:r>
            <a:r>
              <a:rPr lang="it-IT" sz="2400" dirty="0" smtClean="0"/>
              <a:t> a </a:t>
            </a:r>
            <a:r>
              <a:rPr lang="it-IT" sz="2400" strike="sngStrike" dirty="0" smtClean="0"/>
              <a:t>art of the </a:t>
            </a:r>
            <a:r>
              <a:rPr lang="it-IT" sz="2400" strike="sngStrike"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 </a:t>
            </a:r>
            <a:r>
              <a:rPr lang="it-IT" sz="2400" dirty="0" err="1" smtClean="0"/>
              <a:t>context</a:t>
            </a:r>
            <a:r>
              <a:rPr lang="it-IT" sz="2400" dirty="0" smtClean="0"/>
              <a:t> of on-demand provisioning </a:t>
            </a:r>
            <a:r>
              <a:rPr lang="it-IT" sz="2400" dirty="0" err="1" smtClean="0"/>
              <a:t>system</a:t>
            </a:r>
            <a:r>
              <a:rPr lang="it-IT" sz="2400" dirty="0" smtClean="0"/>
              <a:t> (i.e. </a:t>
            </a:r>
            <a:r>
              <a:rPr lang="it-IT" sz="2400" dirty="0" err="1" smtClean="0"/>
              <a:t>Pivotal</a:t>
            </a:r>
            <a:r>
              <a:rPr lang="it-IT" sz="2400" dirty="0" smtClean="0"/>
              <a:t> Web Service)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r>
              <a:rPr lang="it-IT" sz="2400" strike="sngStrike" dirty="0" err="1"/>
              <a:t>it’s</a:t>
            </a:r>
            <a:r>
              <a:rPr lang="it-IT" sz="2400" strike="sngStrike" dirty="0"/>
              <a:t> </a:t>
            </a:r>
            <a:r>
              <a:rPr lang="it-IT" sz="2400" strike="sngStrike" dirty="0" err="1"/>
              <a:t>not</a:t>
            </a:r>
            <a:r>
              <a:rPr lang="it-IT" sz="2400" strike="sngStrike" dirty="0"/>
              <a:t> </a:t>
            </a:r>
            <a:r>
              <a:rPr lang="it-IT" sz="2400" strike="sngStrike" dirty="0" err="1"/>
              <a:t>often</a:t>
            </a:r>
            <a:r>
              <a:rPr lang="it-IT" sz="2400" strike="sngStrike" dirty="0"/>
              <a:t> </a:t>
            </a:r>
            <a:r>
              <a:rPr lang="it-IT" sz="2400" strike="sngStrike" dirty="0" err="1"/>
              <a:t>thata</a:t>
            </a:r>
            <a:r>
              <a:rPr lang="it-IT" sz="2400" strike="sngStrike" dirty="0"/>
              <a:t> an </a:t>
            </a:r>
            <a:r>
              <a:rPr lang="it-IT" sz="2400" strike="sngStrike" dirty="0" err="1"/>
              <a:t>architectural</a:t>
            </a:r>
            <a:r>
              <a:rPr lang="it-IT" sz="2400" strike="sngStrike" dirty="0"/>
              <a:t> </a:t>
            </a:r>
            <a:r>
              <a:rPr lang="it-IT" sz="2400" strike="sngStrike" dirty="0" err="1"/>
              <a:t>approach</a:t>
            </a:r>
            <a:r>
              <a:rPr lang="it-IT" sz="2400" strike="sngStrike" dirty="0"/>
              <a:t> can be </a:t>
            </a:r>
            <a:r>
              <a:rPr lang="it-IT" sz="2400" strike="sngStrike" dirty="0" err="1"/>
              <a:t>closely</a:t>
            </a:r>
            <a:r>
              <a:rPr lang="it-IT" sz="2400" strike="sngStrike" dirty="0"/>
              <a:t> </a:t>
            </a:r>
            <a:r>
              <a:rPr lang="it-IT" sz="2400" strike="sngStrike" dirty="0" err="1"/>
              <a:t>correlated</a:t>
            </a:r>
            <a:r>
              <a:rPr lang="it-IT" sz="2400" strike="sngStrike" dirty="0"/>
              <a:t> to an </a:t>
            </a:r>
            <a:r>
              <a:rPr lang="it-IT" sz="2400" strike="sngStrike" dirty="0" err="1"/>
              <a:t>almost</a:t>
            </a:r>
            <a:r>
              <a:rPr lang="it-IT" sz="2400" strike="sngStrike" dirty="0"/>
              <a:t> immediate </a:t>
            </a:r>
            <a:r>
              <a:rPr lang="it-IT" sz="2400" strike="sngStrike" dirty="0" err="1"/>
              <a:t>cost</a:t>
            </a:r>
            <a:r>
              <a:rPr lang="it-IT" sz="2400" strike="sngStrike" dirty="0"/>
              <a:t> </a:t>
            </a:r>
            <a:r>
              <a:rPr lang="it-IT" sz="2400" strike="sngStrike" dirty="0" err="1" smtClean="0"/>
              <a:t>saving</a:t>
            </a:r>
            <a:r>
              <a:rPr lang="it-IT" sz="2400" strike="sngStrike" dirty="0" smtClean="0"/>
              <a:t>)</a:t>
            </a:r>
            <a:endParaRPr lang="it-IT" sz="2400" dirty="0" smtClean="0"/>
          </a:p>
          <a:p>
            <a:pPr lvl="2" eaLnBrk="1" hangingPunct="1"/>
            <a:r>
              <a:rPr lang="it-IT" sz="2400" dirty="0" err="1" smtClean="0"/>
              <a:t>Ease</a:t>
            </a:r>
            <a:r>
              <a:rPr lang="it-IT" sz="2400" dirty="0" smtClean="0"/>
              <a:t> of </a:t>
            </a:r>
            <a:r>
              <a:rPr lang="it-IT" sz="2400" dirty="0" err="1" smtClean="0"/>
              <a:t>deployment</a:t>
            </a:r>
            <a:r>
              <a:rPr lang="it-IT" sz="2400" dirty="0" smtClean="0"/>
              <a:t> </a:t>
            </a:r>
            <a:r>
              <a:rPr lang="it-IT" sz="2400" dirty="0" err="1" smtClean="0"/>
              <a:t>against</a:t>
            </a:r>
            <a:r>
              <a:rPr lang="it-IT" sz="2400" dirty="0" smtClean="0"/>
              <a:t>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could</a:t>
            </a:r>
            <a:r>
              <a:rPr lang="it-IT" sz="2400" dirty="0" smtClean="0"/>
              <a:t> 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are)</a:t>
            </a:r>
            <a:r>
              <a:rPr lang="it-IT" sz="2400" dirty="0" smtClean="0"/>
              <a:t>: </a:t>
            </a:r>
            <a:r>
              <a:rPr lang="it-IT" sz="2400" strike="sngStrike" dirty="0" err="1" smtClean="0"/>
              <a:t>We</a:t>
            </a:r>
            <a:r>
              <a:rPr lang="it-IT" sz="2400" strike="sngStrike" dirty="0" smtClean="0"/>
              <a:t> </a:t>
            </a:r>
            <a:r>
              <a:rPr lang="it-IT" sz="2400" strike="sngStrike" dirty="0" err="1" smtClean="0"/>
              <a:t>will</a:t>
            </a:r>
            <a:r>
              <a:rPr lang="it-IT" sz="2400" strike="sngStrike" dirty="0" smtClean="0"/>
              <a:t> </a:t>
            </a:r>
            <a:r>
              <a:rPr lang="it-IT" sz="2400" strike="sngStrike" dirty="0" err="1" smtClean="0"/>
              <a:t>see</a:t>
            </a:r>
            <a:r>
              <a:rPr lang="it-IT" sz="2400" strike="sngStrike" dirty="0" smtClean="0"/>
              <a:t> </a:t>
            </a:r>
            <a:r>
              <a:rPr lang="it-IT" sz="2400" strike="sngStrike" dirty="0" err="1" smtClean="0"/>
              <a:t>that</a:t>
            </a:r>
            <a:r>
              <a:rPr lang="it-IT" sz="2400" strike="sngStrike" dirty="0" smtClean="0"/>
              <a:t> </a:t>
            </a:r>
            <a:r>
              <a:rPr lang="it-IT" sz="2400" strike="sngStrike" dirty="0" err="1" smtClean="0"/>
              <a:t>this</a:t>
            </a:r>
            <a:r>
              <a:rPr lang="it-IT" sz="2400" strike="sngStrike" dirty="0" smtClean="0"/>
              <a:t> pattern </a:t>
            </a:r>
            <a:r>
              <a:rPr lang="it-IT" sz="2400" strike="sngStrike" dirty="0" err="1" smtClean="0"/>
              <a:t>implies</a:t>
            </a:r>
            <a:r>
              <a:rPr lang="it-IT" sz="2400" strike="sngStrike" dirty="0" smtClean="0"/>
              <a:t> </a:t>
            </a:r>
          </a:p>
          <a:p>
            <a:pPr lvl="2" eaLnBrk="1" hangingPunct="1"/>
            <a:r>
              <a:rPr lang="it-IT" sz="2400" dirty="0" smtClean="0"/>
              <a:t>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t>
            </a:r>
          </a:p>
          <a:p>
            <a:pPr lvl="2" eaLnBrk="1" hangingPunct="1"/>
            <a:r>
              <a:rPr lang="it-IT" sz="2400" dirty="0" smtClean="0"/>
              <a:t>An overhead in </a:t>
            </a:r>
            <a:r>
              <a:rPr lang="it-IT" sz="2400" dirty="0" err="1" smtClean="0"/>
              <a:t>sistems</a:t>
            </a:r>
            <a:r>
              <a:rPr lang="it-IT" sz="2400" dirty="0" smtClean="0"/>
              <a:t> management.</a:t>
            </a:r>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grpSp>
        <p:nvGrpSpPr>
          <p:cNvPr id="9" name="Gruppo 8"/>
          <p:cNvGrpSpPr/>
          <p:nvPr/>
        </p:nvGrpSpPr>
        <p:grpSpPr>
          <a:xfrm>
            <a:off x="6691152" y="3633257"/>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12328" name="Fumetto 2 12327"/>
          <p:cNvSpPr/>
          <p:nvPr/>
        </p:nvSpPr>
        <p:spPr bwMode="auto">
          <a:xfrm>
            <a:off x="11531208" y="1246178"/>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endCxn id="11" idx="1"/>
          </p:cNvCxnSpPr>
          <p:nvPr/>
        </p:nvCxnSpPr>
        <p:spPr bwMode="auto">
          <a:xfrm flipH="1">
            <a:off x="8434159" y="2577514"/>
            <a:ext cx="4057828" cy="109398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43" name="Gruppo 42"/>
          <p:cNvGrpSpPr/>
          <p:nvPr/>
        </p:nvGrpSpPr>
        <p:grpSpPr>
          <a:xfrm>
            <a:off x="10659869" y="3671501"/>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grpSp>
        <p:nvGrpSpPr>
          <p:cNvPr id="52" name="Gruppo 51"/>
          <p:cNvGrpSpPr/>
          <p:nvPr/>
        </p:nvGrpSpPr>
        <p:grpSpPr>
          <a:xfrm>
            <a:off x="14856296" y="3671501"/>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11542531" y="38080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85" name="Connettore 2 84"/>
          <p:cNvCxnSpPr>
            <a:endCxn id="51" idx="1"/>
          </p:cNvCxnSpPr>
          <p:nvPr/>
        </p:nvCxnSpPr>
        <p:spPr bwMode="auto">
          <a:xfrm flipH="1">
            <a:off x="12402876" y="2577514"/>
            <a:ext cx="89111"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Connettore 2 85"/>
          <p:cNvCxnSpPr>
            <a:endCxn id="59" idx="7"/>
          </p:cNvCxnSpPr>
          <p:nvPr/>
        </p:nvCxnSpPr>
        <p:spPr bwMode="auto">
          <a:xfrm>
            <a:off x="12491987" y="2577514"/>
            <a:ext cx="3915363"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2" name="Connettore 2 63"/>
          <p:cNvCxnSpPr>
            <a:stCxn id="57" idx="2"/>
          </p:cNvCxnSpPr>
          <p:nvPr/>
        </p:nvCxnSpPr>
        <p:spPr bwMode="auto">
          <a:xfrm>
            <a:off x="16503327" y="7305045"/>
            <a:ext cx="9152" cy="2230058"/>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7" name="Connettore 2 63"/>
          <p:cNvCxnSpPr/>
          <p:nvPr/>
        </p:nvCxnSpPr>
        <p:spPr bwMode="auto">
          <a:xfrm>
            <a:off x="12242368" y="7314544"/>
            <a:ext cx="9152" cy="2230058"/>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8" name="Connettore 2 63"/>
          <p:cNvCxnSpPr/>
          <p:nvPr/>
        </p:nvCxnSpPr>
        <p:spPr bwMode="auto">
          <a:xfrm>
            <a:off x="8325147" y="7266801"/>
            <a:ext cx="9152" cy="2230058"/>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97365092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3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animEffect transition="in" filter="fade">
                                      <p:cBhvr>
                                        <p:cTn id="15" dur="500"/>
                                        <p:tgtEl>
                                          <p:spTgt spid="54"/>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85"/>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nodeType="clickEffect">
                                  <p:stCondLst>
                                    <p:cond delay="0"/>
                                  </p:stCondLst>
                                  <p:childTnLst>
                                    <p:set>
                                      <p:cBhvr>
                                        <p:cTn id="23" dur="1" fill="hold">
                                          <p:stCondLst>
                                            <p:cond delay="0"/>
                                          </p:stCondLst>
                                        </p:cTn>
                                        <p:tgtEl>
                                          <p:spTgt spid="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54"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grpSp>
        <p:nvGrpSpPr>
          <p:cNvPr id="9" name="Gruppo 8"/>
          <p:cNvGrpSpPr/>
          <p:nvPr/>
        </p:nvGrpSpPr>
        <p:grpSpPr>
          <a:xfrm>
            <a:off x="6691152" y="3633257"/>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1" name="Cilindro 60"/>
          <p:cNvSpPr/>
          <p:nvPr/>
        </p:nvSpPr>
        <p:spPr bwMode="auto">
          <a:xfrm rot="5400000">
            <a:off x="11542531" y="38080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66" name="Documento 65"/>
          <p:cNvSpPr/>
          <p:nvPr/>
        </p:nvSpPr>
        <p:spPr bwMode="auto">
          <a:xfrm>
            <a:off x="6638346" y="9045850"/>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4" name="Connettore 2 63"/>
          <p:cNvCxnSpPr>
            <a:endCxn id="66" idx="0"/>
          </p:cNvCxnSpPr>
          <p:nvPr/>
        </p:nvCxnSpPr>
        <p:spPr bwMode="auto">
          <a:xfrm rot="5400000">
            <a:off x="7097288" y="7940684"/>
            <a:ext cx="1740803" cy="469529"/>
          </a:xfrm>
          <a:prstGeom prst="curvedConnector3">
            <a:avLst>
              <a:gd name="adj1" fmla="val 50000"/>
            </a:avLst>
          </a:prstGeom>
          <a:solidFill>
            <a:srgbClr val="BBE0E3"/>
          </a:solidFill>
          <a:ln w="101600" cap="flat" cmpd="sng" algn="ctr">
            <a:solidFill>
              <a:srgbClr val="FF3399"/>
            </a:solidFill>
            <a:prstDash val="sys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67" name="Documento 66"/>
          <p:cNvSpPr/>
          <p:nvPr/>
        </p:nvSpPr>
        <p:spPr bwMode="auto">
          <a:xfrm>
            <a:off x="10990606" y="9067049"/>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79" name="Documento 78"/>
          <p:cNvSpPr/>
          <p:nvPr/>
        </p:nvSpPr>
        <p:spPr bwMode="auto">
          <a:xfrm>
            <a:off x="15726116" y="9063524"/>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83" name="Connettore 2 63"/>
          <p:cNvCxnSpPr>
            <a:stCxn id="2" idx="2"/>
            <a:endCxn id="67" idx="0"/>
          </p:cNvCxnSpPr>
          <p:nvPr/>
        </p:nvCxnSpPr>
        <p:spPr bwMode="auto">
          <a:xfrm rot="16200000" flipH="1">
            <a:off x="9422417" y="6182566"/>
            <a:ext cx="1800248" cy="3968717"/>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026" name="Picture 2"/>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10537803" y="3094708"/>
            <a:ext cx="8306676" cy="44599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84" name="Connettore 2 63"/>
          <p:cNvCxnSpPr>
            <a:endCxn id="79" idx="0"/>
          </p:cNvCxnSpPr>
          <p:nvPr/>
        </p:nvCxnSpPr>
        <p:spPr bwMode="auto">
          <a:xfrm>
            <a:off x="8434159" y="7305047"/>
            <a:ext cx="8608251" cy="1758477"/>
          </a:xfrm>
          <a:prstGeom prst="curvedConnector2">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2605098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43" name="Gruppo 42"/>
          <p:cNvGrpSpPr/>
          <p:nvPr/>
        </p:nvGrpSpPr>
        <p:grpSpPr>
          <a:xfrm>
            <a:off x="10659869" y="3671501"/>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11542531" y="38080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66" name="Documento 65"/>
          <p:cNvSpPr/>
          <p:nvPr/>
        </p:nvSpPr>
        <p:spPr bwMode="auto">
          <a:xfrm>
            <a:off x="6638346" y="9045850"/>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4" name="Connettore 2 63"/>
          <p:cNvCxnSpPr>
            <a:stCxn id="46" idx="2"/>
            <a:endCxn id="66" idx="0"/>
          </p:cNvCxnSpPr>
          <p:nvPr/>
        </p:nvCxnSpPr>
        <p:spPr bwMode="auto">
          <a:xfrm rot="5400000">
            <a:off x="9149510" y="5888459"/>
            <a:ext cx="1740805" cy="4573976"/>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67" name="Documento 66"/>
          <p:cNvSpPr/>
          <p:nvPr/>
        </p:nvSpPr>
        <p:spPr bwMode="auto">
          <a:xfrm>
            <a:off x="10990606" y="9067049"/>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79" name="Documento 78"/>
          <p:cNvSpPr/>
          <p:nvPr/>
        </p:nvSpPr>
        <p:spPr bwMode="auto">
          <a:xfrm>
            <a:off x="15726116" y="9063524"/>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83" name="Connettore 2 63"/>
          <p:cNvCxnSpPr>
            <a:endCxn id="46" idx="2"/>
          </p:cNvCxnSpPr>
          <p:nvPr/>
        </p:nvCxnSpPr>
        <p:spPr bwMode="auto">
          <a:xfrm rot="5400000" flipH="1" flipV="1">
            <a:off x="11423956" y="8184105"/>
            <a:ext cx="1762004" cy="3884"/>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4" name="Connettore 2 63"/>
          <p:cNvCxnSpPr>
            <a:stCxn id="79" idx="0"/>
            <a:endCxn id="46" idx="2"/>
          </p:cNvCxnSpPr>
          <p:nvPr/>
        </p:nvCxnSpPr>
        <p:spPr bwMode="auto">
          <a:xfrm rot="16200000" flipV="1">
            <a:off x="13795416" y="5816530"/>
            <a:ext cx="1758479" cy="473551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2050" name="Picture 2"/>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6145996" y="3430191"/>
            <a:ext cx="4073941" cy="41285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1" name="Picture 3"/>
          <p:cNvPicPr>
            <a:picLocks noChangeAspect="1" noChangeArrowheads="1"/>
          </p:cNvPicPr>
          <p:nvPr/>
        </p:nvPicPr>
        <p:blipFill>
          <a:blip r:embed="rId5">
            <a:extLst>
              <a:ext uri="{BEBA8EAE-BF5A-486C-A8C5-ECC9F3942E4B}">
                <a14:imgProps xmlns:a14="http://schemas.microsoft.com/office/drawing/2010/main">
                  <a14:imgLayer r:embed="rId6">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14664077" y="3286651"/>
            <a:ext cx="4153561" cy="45074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574056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2" name="Gruppo 51"/>
          <p:cNvGrpSpPr/>
          <p:nvPr/>
        </p:nvGrpSpPr>
        <p:grpSpPr>
          <a:xfrm>
            <a:off x="14856296" y="3671501"/>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11542531" y="38080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66" name="Documento 65"/>
          <p:cNvSpPr/>
          <p:nvPr/>
        </p:nvSpPr>
        <p:spPr bwMode="auto">
          <a:xfrm>
            <a:off x="6638346" y="9045850"/>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67" name="Documento 66"/>
          <p:cNvSpPr/>
          <p:nvPr/>
        </p:nvSpPr>
        <p:spPr bwMode="auto">
          <a:xfrm>
            <a:off x="10990606" y="9067049"/>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79" name="Documento 78"/>
          <p:cNvSpPr/>
          <p:nvPr/>
        </p:nvSpPr>
        <p:spPr bwMode="auto">
          <a:xfrm>
            <a:off x="15726116" y="9063524"/>
            <a:ext cx="2632588"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84" name="Connettore 2 63"/>
          <p:cNvCxnSpPr/>
          <p:nvPr/>
        </p:nvCxnSpPr>
        <p:spPr bwMode="auto">
          <a:xfrm rot="16200000" flipV="1">
            <a:off x="16035933" y="8060573"/>
            <a:ext cx="1609604" cy="403350"/>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2" name="Connettore 2 63"/>
          <p:cNvCxnSpPr>
            <a:stCxn id="67" idx="0"/>
          </p:cNvCxnSpPr>
          <p:nvPr/>
        </p:nvCxnSpPr>
        <p:spPr bwMode="auto">
          <a:xfrm rot="5400000" flipH="1" flipV="1">
            <a:off x="13600313" y="6164034"/>
            <a:ext cx="1609603" cy="4196428"/>
          </a:xfrm>
          <a:prstGeom prst="curvedConnector2">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3074" name="Picture 2"/>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100000"/>
                    </a14:imgEffect>
                  </a14:imgLayer>
                </a14:imgProps>
              </a:ext>
              <a:ext uri="{28A0092B-C50C-407E-A947-70E740481C1C}">
                <a14:useLocalDpi xmlns:a14="http://schemas.microsoft.com/office/drawing/2010/main" val="0"/>
              </a:ext>
            </a:extLst>
          </a:blip>
          <a:srcRect/>
          <a:stretch>
            <a:fillRect/>
          </a:stretch>
        </p:blipFill>
        <p:spPr bwMode="auto">
          <a:xfrm>
            <a:off x="7045378" y="3440858"/>
            <a:ext cx="7661855" cy="4130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2187555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Event</a:t>
            </a:r>
            <a:r>
              <a:rPr lang="it-IT" dirty="0"/>
              <a:t> </a:t>
            </a:r>
            <a:r>
              <a:rPr lang="it-IT" dirty="0" err="1"/>
              <a:t>driven</a:t>
            </a:r>
            <a:r>
              <a:rPr lang="it-IT" dirty="0"/>
              <a:t> </a:t>
            </a:r>
            <a:r>
              <a:rPr lang="it-IT" dirty="0" err="1"/>
              <a:t>architecture</a:t>
            </a:r>
            <a:r>
              <a:rPr lang="it-IT" dirty="0"/>
              <a:t>: </a:t>
            </a:r>
            <a:r>
              <a:rPr lang="it-IT" dirty="0" err="1"/>
              <a:t>system</a:t>
            </a:r>
            <a:r>
              <a:rPr lang="it-IT" dirty="0"/>
              <a:t> </a:t>
            </a:r>
            <a:r>
              <a:rPr lang="it-IT" dirty="0" err="1"/>
              <a:t>landscape</a:t>
            </a:r>
            <a:endParaRPr lang="it-IT" dirty="0"/>
          </a:p>
        </p:txBody>
      </p:sp>
      <p:sp>
        <p:nvSpPr>
          <p:cNvPr id="3" name="Segnaposto contenuto 2"/>
          <p:cNvSpPr>
            <a:spLocks noGrp="1"/>
          </p:cNvSpPr>
          <p:nvPr>
            <p:ph idx="1"/>
          </p:nvPr>
        </p:nvSpPr>
        <p:spPr>
          <a:xfrm>
            <a:off x="976340" y="8010128"/>
            <a:ext cx="19928628" cy="3816424"/>
          </a:xfrm>
        </p:spPr>
        <p:txBody>
          <a:bodyPr/>
          <a:lstStyle/>
          <a:p>
            <a:endParaRPr lang="it-IT" dirty="0"/>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703237" y="1866405"/>
            <a:ext cx="7698177"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50975" y="1715704"/>
            <a:ext cx="7552262" cy="4599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0680" y="1866405"/>
            <a:ext cx="7669823"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9" name="Gruppo 18"/>
          <p:cNvGrpSpPr/>
          <p:nvPr/>
        </p:nvGrpSpPr>
        <p:grpSpPr>
          <a:xfrm>
            <a:off x="958753" y="6552151"/>
            <a:ext cx="4866355" cy="584775"/>
            <a:chOff x="958753" y="6552151"/>
            <a:chExt cx="4866355" cy="584775"/>
          </a:xfrm>
        </p:grpSpPr>
        <p:cxnSp>
          <p:nvCxnSpPr>
            <p:cNvPr id="8" name="Connettore 2 63"/>
            <p:cNvCxnSpPr/>
            <p:nvPr/>
          </p:nvCxnSpPr>
          <p:spPr bwMode="auto">
            <a:xfrm rot="10800000">
              <a:off x="958753" y="6844538"/>
              <a:ext cx="2286988" cy="1"/>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CasellaDiTesto 12"/>
            <p:cNvSpPr txBox="1"/>
            <p:nvPr/>
          </p:nvSpPr>
          <p:spPr>
            <a:xfrm>
              <a:off x="3323315" y="6552151"/>
              <a:ext cx="2501793" cy="584775"/>
            </a:xfrm>
            <a:prstGeom prst="rect">
              <a:avLst/>
            </a:prstGeom>
            <a:noFill/>
          </p:spPr>
          <p:txBody>
            <a:bodyPr wrap="square" rtlCol="0">
              <a:spAutoFit/>
            </a:bodyPr>
            <a:lstStyle/>
            <a:p>
              <a:r>
                <a:rPr lang="it-IT" sz="3200" dirty="0" smtClean="0"/>
                <a:t>Publisher</a:t>
              </a:r>
              <a:endParaRPr lang="it-IT" sz="3200" dirty="0"/>
            </a:p>
          </p:txBody>
        </p:sp>
      </p:grpSp>
      <p:grpSp>
        <p:nvGrpSpPr>
          <p:cNvPr id="18" name="Gruppo 17"/>
          <p:cNvGrpSpPr/>
          <p:nvPr/>
        </p:nvGrpSpPr>
        <p:grpSpPr>
          <a:xfrm>
            <a:off x="965038" y="7136926"/>
            <a:ext cx="4900765" cy="584775"/>
            <a:chOff x="958755" y="7136926"/>
            <a:chExt cx="4900765" cy="584775"/>
          </a:xfrm>
        </p:grpSpPr>
        <p:cxnSp>
          <p:nvCxnSpPr>
            <p:cNvPr id="9" name="Connettore 2 63"/>
            <p:cNvCxnSpPr/>
            <p:nvPr/>
          </p:nvCxnSpPr>
          <p:spPr bwMode="auto">
            <a:xfrm rot="10800000">
              <a:off x="958755" y="7429313"/>
              <a:ext cx="2283102" cy="1270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CasellaDiTesto 16"/>
            <p:cNvSpPr txBox="1"/>
            <p:nvPr/>
          </p:nvSpPr>
          <p:spPr>
            <a:xfrm>
              <a:off x="3357727" y="7136926"/>
              <a:ext cx="2501793" cy="584775"/>
            </a:xfrm>
            <a:prstGeom prst="rect">
              <a:avLst/>
            </a:prstGeom>
            <a:noFill/>
          </p:spPr>
          <p:txBody>
            <a:bodyPr wrap="square" rtlCol="0">
              <a:spAutoFit/>
            </a:bodyPr>
            <a:lstStyle/>
            <a:p>
              <a:r>
                <a:rPr lang="it-IT" sz="3200" dirty="0" err="1" smtClean="0"/>
                <a:t>Subscriber</a:t>
              </a:r>
              <a:r>
                <a:rPr lang="it-IT" sz="3200" dirty="0" smtClean="0"/>
                <a:t> </a:t>
              </a:r>
              <a:endParaRPr lang="it-IT" sz="3200" dirty="0"/>
            </a:p>
          </p:txBody>
        </p:sp>
      </p:grpSp>
    </p:spTree>
    <p:extLst>
      <p:ext uri="{BB962C8B-B14F-4D97-AF65-F5344CB8AC3E}">
        <p14:creationId xmlns:p14="http://schemas.microsoft.com/office/powerpoint/2010/main" val="15548523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0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System </a:t>
            </a:r>
            <a:r>
              <a:rPr lang="it-IT" dirty="0" err="1" smtClean="0"/>
              <a:t>Landscape</a:t>
            </a:r>
            <a:r>
              <a:rPr lang="it-IT" dirty="0" smtClean="0"/>
              <a:t> </a:t>
            </a:r>
            <a:r>
              <a:rPr lang="it-IT" dirty="0" err="1" smtClean="0"/>
              <a:t>description</a:t>
            </a:r>
            <a:endParaRPr lang="it-IT" dirty="0"/>
          </a:p>
        </p:txBody>
      </p:sp>
      <p:sp>
        <p:nvSpPr>
          <p:cNvPr id="3" name="Segnaposto contenuto 2"/>
          <p:cNvSpPr>
            <a:spLocks noGrp="1"/>
          </p:cNvSpPr>
          <p:nvPr>
            <p:ph idx="1"/>
          </p:nvPr>
        </p:nvSpPr>
        <p:spPr>
          <a:xfrm>
            <a:off x="617538" y="1676400"/>
            <a:ext cx="23134637" cy="5685656"/>
          </a:xfrm>
        </p:spPr>
        <p:txBody>
          <a:bodyPr/>
          <a:lstStyle/>
          <a:p>
            <a:r>
              <a:rPr lang="it-IT" sz="2800" dirty="0" smtClean="0"/>
              <a:t>Three </a:t>
            </a:r>
            <a:r>
              <a:rPr lang="it-IT" sz="2800" dirty="0" err="1" smtClean="0"/>
              <a:t>microservices</a:t>
            </a:r>
            <a:r>
              <a:rPr lang="it-IT" sz="2800" dirty="0"/>
              <a:t> </a:t>
            </a:r>
            <a:endParaRPr lang="it-IT" sz="2800" dirty="0" smtClean="0"/>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a:t> with </a:t>
            </a:r>
            <a:r>
              <a:rPr lang="it-IT" sz="2800" dirty="0" err="1"/>
              <a:t>MySql</a:t>
            </a:r>
            <a:r>
              <a:rPr lang="it-IT" sz="2800" dirty="0"/>
              <a:t> </a:t>
            </a:r>
            <a:r>
              <a:rPr lang="it-IT" sz="2800" dirty="0" err="1"/>
              <a:t>persistence</a:t>
            </a:r>
            <a:r>
              <a:rPr lang="it-IT" sz="2800" dirty="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pPr marL="419100" lvl="1" indent="0">
              <a:buNone/>
            </a:pPr>
            <a:endParaRPr lang="it-IT" sz="2800" dirty="0"/>
          </a:p>
          <a:p>
            <a:endParaRPr lang="it-IT" dirty="0"/>
          </a:p>
        </p:txBody>
      </p:sp>
    </p:spTree>
    <p:extLst>
      <p:ext uri="{BB962C8B-B14F-4D97-AF65-F5344CB8AC3E}">
        <p14:creationId xmlns:p14="http://schemas.microsoft.com/office/powerpoint/2010/main" val="599616394"/>
      </p:ext>
    </p:extLst>
  </p:cSld>
  <p:clrMapOvr>
    <a:masterClrMapping/>
  </p:clrMapOv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990572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7232560" y="1676400"/>
            <a:ext cx="6519615" cy="8782000"/>
          </a:xfrm>
        </p:spPr>
        <p:txBody>
          <a:bodyPr/>
          <a:lstStyle/>
          <a:p>
            <a:r>
              <a:rPr lang="it-IT" dirty="0" err="1" smtClean="0"/>
              <a:t>Binding</a:t>
            </a:r>
            <a:r>
              <a:rPr lang="it-IT" dirty="0" smtClean="0"/>
              <a:t>: </a:t>
            </a:r>
            <a:r>
              <a:rPr lang="it-IT" dirty="0" err="1" smtClean="0"/>
              <a:t>define</a:t>
            </a:r>
            <a:r>
              <a:rPr lang="it-IT" dirty="0" smtClean="0"/>
              <a:t> the </a:t>
            </a:r>
            <a:r>
              <a:rPr lang="it-IT" dirty="0" err="1" smtClean="0"/>
              <a:t>content</a:t>
            </a:r>
            <a:r>
              <a:rPr lang="it-IT" dirty="0" smtClean="0"/>
              <a:t> </a:t>
            </a:r>
            <a:r>
              <a:rPr lang="it-IT" dirty="0" err="1" smtClean="0"/>
              <a:t>type</a:t>
            </a:r>
            <a:r>
              <a:rPr lang="it-IT" dirty="0" smtClean="0"/>
              <a:t> </a:t>
            </a:r>
            <a:r>
              <a:rPr lang="it-IT" dirty="0" err="1" smtClean="0"/>
              <a:t>expected</a:t>
            </a:r>
            <a:r>
              <a:rPr lang="it-IT" dirty="0" smtClean="0"/>
              <a:t>, in </a:t>
            </a:r>
            <a:r>
              <a:rPr lang="it-IT" dirty="0" err="1" smtClean="0"/>
              <a:t>this</a:t>
            </a:r>
            <a:r>
              <a:rPr lang="it-IT" dirty="0" smtClean="0"/>
              <a:t> case </a:t>
            </a:r>
            <a:r>
              <a:rPr lang="it-IT" dirty="0" err="1" smtClean="0"/>
              <a:t>it</a:t>
            </a:r>
            <a:r>
              <a:rPr lang="it-IT" dirty="0" smtClean="0"/>
              <a:t> </a:t>
            </a:r>
            <a:r>
              <a:rPr lang="it-IT" dirty="0" err="1" smtClean="0"/>
              <a:t>has</a:t>
            </a:r>
            <a:r>
              <a:rPr lang="it-IT" dirty="0" smtClean="0"/>
              <a:t> </a:t>
            </a:r>
            <a:r>
              <a:rPr lang="it-IT" dirty="0" err="1" smtClean="0"/>
              <a:t>been</a:t>
            </a:r>
            <a:r>
              <a:rPr lang="it-IT" dirty="0" smtClean="0"/>
              <a:t> </a:t>
            </a:r>
            <a:r>
              <a:rPr lang="it-IT" dirty="0" err="1" smtClean="0"/>
              <a:t>choosed</a:t>
            </a:r>
            <a:r>
              <a:rPr lang="it-IT" dirty="0" smtClean="0"/>
              <a:t> a </a:t>
            </a:r>
            <a:r>
              <a:rPr lang="it-IT" dirty="0" err="1" smtClean="0"/>
              <a:t>specified</a:t>
            </a:r>
            <a:r>
              <a:rPr lang="it-IT" dirty="0" smtClean="0"/>
              <a:t> </a:t>
            </a:r>
            <a:r>
              <a:rPr lang="it-IT" dirty="0" err="1" smtClean="0"/>
              <a:t>class</a:t>
            </a:r>
            <a:r>
              <a:rPr lang="it-IT" dirty="0" smtClean="0"/>
              <a:t>. </a:t>
            </a:r>
            <a:r>
              <a:rPr lang="it-IT" dirty="0" err="1" smtClean="0"/>
              <a:t>But</a:t>
            </a:r>
            <a:r>
              <a:rPr lang="it-IT" dirty="0" smtClean="0"/>
              <a:t> </a:t>
            </a:r>
            <a:r>
              <a:rPr lang="it-IT" dirty="0" err="1" smtClean="0"/>
              <a:t>it</a:t>
            </a:r>
            <a:r>
              <a:rPr lang="it-IT" dirty="0" smtClean="0"/>
              <a:t> </a:t>
            </a:r>
            <a:r>
              <a:rPr lang="it-IT" dirty="0" err="1" smtClean="0"/>
              <a:t>also</a:t>
            </a:r>
            <a:r>
              <a:rPr lang="it-IT" dirty="0" smtClean="0"/>
              <a:t> /</a:t>
            </a:r>
            <a:r>
              <a:rPr lang="it-IT" dirty="0" err="1" smtClean="0"/>
              <a:t>json</a:t>
            </a:r>
            <a:endParaRPr lang="it-IT" dirty="0" smtClean="0"/>
          </a:p>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endParaRPr lang="it-IT" dirty="0"/>
          </a:p>
        </p:txBody>
      </p:sp>
      <p:sp>
        <p:nvSpPr>
          <p:cNvPr id="8" name="CasellaDiTesto 7"/>
          <p:cNvSpPr txBox="1"/>
          <p:nvPr/>
        </p:nvSpPr>
        <p:spPr>
          <a:xfrm>
            <a:off x="749316" y="2476922"/>
            <a:ext cx="28580588" cy="5262979"/>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smtClean="0">
              <a:solidFill>
                <a:srgbClr val="00B050"/>
              </a:solidFill>
            </a:endParaRPr>
          </a:p>
          <a:p>
            <a:r>
              <a:rPr lang="it-IT" sz="2800" b="1" dirty="0" smtClean="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a:p>
            <a:r>
              <a:rPr lang="it-IT" sz="2800" b="1" dirty="0">
                <a:solidFill>
                  <a:srgbClr val="00B050"/>
                </a:solidFill>
              </a:rPr>
              <a:t>#</a:t>
            </a:r>
            <a:r>
              <a:rPr lang="it-IT" sz="2800" b="1" dirty="0" err="1" smtClean="0">
                <a:solidFill>
                  <a:srgbClr val="00B050"/>
                </a:solidFill>
              </a:rPr>
              <a:t>input_not_confirm_topic</a:t>
            </a:r>
            <a:endParaRPr lang="it-IT" sz="2800" b="1" dirty="0" smtClean="0">
              <a:solidFill>
                <a:srgbClr val="00B050"/>
              </a:solidFill>
            </a:endParaRPr>
          </a:p>
          <a:p>
            <a:r>
              <a:rPr lang="it-IT" sz="2800" dirty="0" smtClean="0">
                <a:solidFill>
                  <a:schemeClr val="tx1"/>
                </a:solidFill>
              </a:rPr>
              <a:t>spring.cloud.stream.bindings.input_not_confirm_topic.content-type=</a:t>
            </a:r>
            <a:r>
              <a:rPr lang="it-IT" sz="2800" dirty="0" err="1" smtClean="0">
                <a:solidFill>
                  <a:schemeClr val="tx1"/>
                </a:solidFill>
              </a:rPr>
              <a:t>application</a:t>
            </a:r>
            <a:r>
              <a:rPr lang="it-IT" sz="2800" dirty="0" smtClean="0">
                <a:solidFill>
                  <a:schemeClr val="tx1"/>
                </a:solidFill>
              </a:rPr>
              <a:t>/</a:t>
            </a:r>
            <a:r>
              <a:rPr lang="it-IT" sz="2800" dirty="0" err="1" smtClean="0">
                <a:solidFill>
                  <a:schemeClr val="tx1"/>
                </a:solidFill>
              </a:rPr>
              <a:t>x-java-object;type</a:t>
            </a:r>
            <a:r>
              <a:rPr lang="it-IT" sz="2800" dirty="0" smtClean="0">
                <a:solidFill>
                  <a:schemeClr val="tx1"/>
                </a:solidFill>
              </a:rPr>
              <a:t>=</a:t>
            </a:r>
            <a:r>
              <a:rPr lang="it-IT" sz="2800" dirty="0" err="1" smtClean="0">
                <a:solidFill>
                  <a:schemeClr val="tx1"/>
                </a:solidFill>
              </a:rPr>
              <a:t>it.luigibennardis.microservice.model.TransactionDetails</a:t>
            </a:r>
            <a:endParaRPr lang="it-IT" sz="2800" dirty="0">
              <a:solidFill>
                <a:schemeClr val="tx1"/>
              </a:solidFill>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Rettangolo 12"/>
          <p:cNvSpPr/>
          <p:nvPr/>
        </p:nvSpPr>
        <p:spPr bwMode="auto">
          <a:xfrm>
            <a:off x="671853" y="5108411"/>
            <a:ext cx="17302064" cy="151216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094" y="1372816"/>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780101" y="7942188"/>
            <a:ext cx="18434048" cy="4154984"/>
          </a:xfrm>
          <a:prstGeom prst="rect">
            <a:avLst/>
          </a:prstGeom>
          <a:noFill/>
        </p:spPr>
        <p:txBody>
          <a:bodyPr wrap="square" rtlCol="0">
            <a:spAutoFit/>
          </a:bodyPr>
          <a:lstStyle/>
          <a:p>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smtClean="0">
                <a:latin typeface="Consolas"/>
              </a:rPr>
              <a:t>();</a:t>
            </a:r>
          </a:p>
        </p:txBody>
      </p:sp>
      <p:sp>
        <p:nvSpPr>
          <p:cNvPr id="12" name="Rettangolo 11"/>
          <p:cNvSpPr/>
          <p:nvPr/>
        </p:nvSpPr>
        <p:spPr bwMode="auto">
          <a:xfrm>
            <a:off x="1346093" y="9236720"/>
            <a:ext cx="8651032" cy="12216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13" grpId="0" animBg="1"/>
      <p:bldP spid="11" grpId="0"/>
      <p:bldP spid="12"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consumer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7109639"/>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a:latin typeface="Consolas"/>
              </a:rPr>
              <a:t>();</a:t>
            </a:r>
          </a:p>
          <a:p>
            <a:r>
              <a:rPr lang="it-IT" sz="2400" dirty="0">
                <a:latin typeface="Consolas"/>
              </a:rPr>
              <a:t> </a:t>
            </a:r>
            <a:br>
              <a:rPr lang="it-IT" sz="2400" dirty="0">
                <a:latin typeface="Consolas"/>
              </a:rPr>
            </a:br>
            <a:endParaRPr lang="it-IT" sz="2400" dirty="0">
              <a:latin typeface="Consolas"/>
            </a:endParaRPr>
          </a:p>
          <a:p>
            <a:endParaRPr lang="it-IT" sz="2400" dirty="0">
              <a:latin typeface="Consolas"/>
            </a:endParaRPr>
          </a:p>
          <a:p>
            <a:endParaRPr lang="it-IT" sz="2400" dirty="0" smtClean="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Fumetto 4 6"/>
          <p:cNvSpPr/>
          <p:nvPr/>
        </p:nvSpPr>
        <p:spPr bwMode="auto">
          <a:xfrm>
            <a:off x="7799512" y="305271"/>
            <a:ext cx="15050019" cy="8549799"/>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2581000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7016536" y="1676400"/>
            <a:ext cx="6735639" cy="9072488"/>
          </a:xfrm>
        </p:spPr>
        <p:txBody>
          <a:bodyPr/>
          <a:lstStyle/>
          <a:p>
            <a:r>
              <a:rPr lang="it-IT" dirty="0" err="1" smtClean="0"/>
              <a:t>Binding</a:t>
            </a:r>
            <a:r>
              <a:rPr lang="it-IT" dirty="0" smtClean="0"/>
              <a:t> to the </a:t>
            </a:r>
            <a:r>
              <a:rPr lang="it-IT" dirty="0" err="1" smtClean="0"/>
              <a:t>iterface</a:t>
            </a:r>
            <a:endParaRPr lang="it-IT" dirty="0" smtClean="0"/>
          </a:p>
          <a:p>
            <a:r>
              <a:rPr lang="it-IT" dirty="0" err="1" smtClean="0"/>
              <a:t>Implementation</a:t>
            </a:r>
            <a:r>
              <a:rPr lang="it-IT" dirty="0" smtClean="0"/>
              <a:t> of the </a:t>
            </a:r>
            <a:r>
              <a:rPr lang="it-IT" dirty="0" err="1" smtClean="0"/>
              <a:t>metod</a:t>
            </a:r>
            <a:r>
              <a:rPr lang="it-IT" dirty="0" smtClean="0"/>
              <a:t> </a:t>
            </a:r>
            <a:r>
              <a:rPr lang="it-IT" dirty="0" err="1" smtClean="0"/>
              <a:t>declared</a:t>
            </a:r>
            <a:r>
              <a:rPr lang="it-IT" dirty="0" smtClean="0"/>
              <a:t> inside the </a:t>
            </a:r>
            <a:r>
              <a:rPr lang="it-IT" dirty="0" err="1" smtClean="0"/>
              <a:t>interface</a:t>
            </a:r>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consumer </a:t>
            </a:r>
            <a:r>
              <a:rPr lang="it-IT" dirty="0" err="1" smtClean="0"/>
              <a:t>topics</a:t>
            </a:r>
            <a:r>
              <a:rPr lang="it-IT" dirty="0" smtClean="0"/>
              <a:t> </a:t>
            </a:r>
            <a:r>
              <a:rPr lang="it-IT" dirty="0" err="1" smtClean="0"/>
              <a:t>implementation</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7478970"/>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ISinkConfirmTopic.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service.updatePendingBooking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updateNotConfirmPending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dirty="0" err="1" smtClean="0">
                <a:latin typeface="Consolas"/>
              </a:rPr>
              <a:t>service.updateNotConfirmedBooking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a:t>
            </a:r>
          </a:p>
        </p:txBody>
      </p:sp>
      <p:sp>
        <p:nvSpPr>
          <p:cNvPr id="10" name="Rettangolo 9"/>
          <p:cNvSpPr/>
          <p:nvPr/>
        </p:nvSpPr>
        <p:spPr bwMode="auto">
          <a:xfrm>
            <a:off x="1201670" y="4329046"/>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88114" y="7650088"/>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749316" y="2505117"/>
            <a:ext cx="7551566" cy="71287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marL="419100" lvl="1" indent="0">
              <a:buNone/>
            </a:pPr>
            <a:r>
              <a:rPr lang="it-IT" sz="2000" dirty="0" smtClean="0"/>
              <a:t>The </a:t>
            </a:r>
            <a:r>
              <a:rPr lang="it-IT" sz="2000" dirty="0"/>
              <a:t>«Database per service» pattern </a:t>
            </a:r>
            <a:r>
              <a:rPr lang="it-IT" sz="2000" dirty="0" err="1" smtClean="0"/>
              <a:t>will</a:t>
            </a:r>
            <a:r>
              <a:rPr lang="it-IT" sz="2000" dirty="0" smtClean="0"/>
              <a:t> </a:t>
            </a:r>
            <a:r>
              <a:rPr lang="it-IT" sz="2000" dirty="0" err="1" smtClean="0"/>
              <a:t>achieve</a:t>
            </a:r>
            <a:r>
              <a:rPr lang="it-IT" sz="2000" dirty="0" smtClean="0"/>
              <a:t> </a:t>
            </a:r>
            <a:r>
              <a:rPr lang="it-IT" sz="2000" dirty="0" err="1" smtClean="0"/>
              <a:t>encapsulation</a:t>
            </a:r>
            <a:r>
              <a:rPr lang="it-IT" sz="2000" dirty="0" smtClean="0"/>
              <a:t>, the </a:t>
            </a:r>
            <a:r>
              <a:rPr lang="it-IT" sz="2000" dirty="0" err="1" smtClean="0"/>
              <a:t>main</a:t>
            </a:r>
            <a:r>
              <a:rPr lang="it-IT" sz="2000" dirty="0" smtClean="0"/>
              <a:t> </a:t>
            </a:r>
            <a:r>
              <a:rPr lang="it-IT" sz="2000" dirty="0" err="1" smtClean="0"/>
              <a:t>feature</a:t>
            </a:r>
            <a:r>
              <a:rPr lang="it-IT" sz="2000" dirty="0" smtClean="0"/>
              <a:t> of a </a:t>
            </a:r>
            <a:r>
              <a:rPr lang="it-IT" sz="2000" dirty="0" err="1" smtClean="0"/>
              <a:t>microservice</a:t>
            </a:r>
            <a:r>
              <a:rPr lang="it-IT" sz="2000" dirty="0" smtClean="0"/>
              <a:t> </a:t>
            </a:r>
            <a:r>
              <a:rPr lang="it-IT" sz="2000" dirty="0" err="1" smtClean="0"/>
              <a:t>architecture</a:t>
            </a:r>
            <a:r>
              <a:rPr lang="it-IT" sz="2000" dirty="0" smtClean="0"/>
              <a:t>,</a:t>
            </a:r>
            <a:endParaRPr lang="it-IT" sz="2000" dirty="0"/>
          </a:p>
          <a:p>
            <a:pPr lvl="1"/>
            <a:r>
              <a:rPr lang="it-IT" sz="2000" dirty="0" err="1"/>
              <a:t>Each</a:t>
            </a:r>
            <a:r>
              <a:rPr lang="it-IT" sz="2000" dirty="0"/>
              <a:t> </a:t>
            </a:r>
            <a:r>
              <a:rPr lang="it-IT" sz="2000" dirty="0" err="1"/>
              <a:t>microservice’s</a:t>
            </a:r>
            <a:r>
              <a:rPr lang="it-IT" sz="2000" dirty="0"/>
              <a:t> </a:t>
            </a:r>
            <a:r>
              <a:rPr lang="it-IT" sz="2000" dirty="0" err="1"/>
              <a:t>persistence</a:t>
            </a:r>
            <a:r>
              <a:rPr lang="it-IT" sz="2000" dirty="0"/>
              <a:t> data </a:t>
            </a:r>
            <a:r>
              <a:rPr lang="it-IT" sz="2000" dirty="0" smtClean="0"/>
              <a:t>must </a:t>
            </a:r>
            <a:r>
              <a:rPr lang="it-IT" sz="2000" dirty="0" err="1" smtClean="0"/>
              <a:t>keep</a:t>
            </a:r>
            <a:r>
              <a:rPr lang="it-IT" sz="2000" dirty="0" smtClean="0"/>
              <a:t> private </a:t>
            </a:r>
            <a:r>
              <a:rPr lang="it-IT" sz="2000" dirty="0"/>
              <a:t>to </a:t>
            </a:r>
            <a:r>
              <a:rPr lang="it-IT" sz="2000" dirty="0" err="1"/>
              <a:t>that</a:t>
            </a:r>
            <a:r>
              <a:rPr lang="it-IT" sz="2000" dirty="0"/>
              <a:t> </a:t>
            </a:r>
            <a:r>
              <a:rPr lang="it-IT" sz="2000" dirty="0" smtClean="0"/>
              <a:t>service and must be </a:t>
            </a:r>
            <a:r>
              <a:rPr lang="it-IT" sz="2000" dirty="0" err="1"/>
              <a:t>accessible</a:t>
            </a:r>
            <a:r>
              <a:rPr lang="it-IT" sz="2000" dirty="0"/>
              <a:t> </a:t>
            </a:r>
            <a:r>
              <a:rPr lang="it-IT" sz="2000" dirty="0" err="1"/>
              <a:t>only</a:t>
            </a:r>
            <a:r>
              <a:rPr lang="it-IT" sz="2000" dirty="0"/>
              <a:t> via </a:t>
            </a:r>
            <a:r>
              <a:rPr lang="it-IT" sz="2000" dirty="0" err="1"/>
              <a:t>its</a:t>
            </a:r>
            <a:r>
              <a:rPr lang="it-IT" sz="2000" dirty="0"/>
              <a:t> API</a:t>
            </a:r>
          </a:p>
          <a:p>
            <a:pPr lvl="2"/>
            <a:r>
              <a:rPr lang="it-IT" sz="2000" dirty="0" smtClean="0"/>
              <a:t>For </a:t>
            </a:r>
            <a:r>
              <a:rPr lang="it-IT" sz="2000" dirty="0" err="1" smtClean="0"/>
              <a:t>relational</a:t>
            </a:r>
            <a:r>
              <a:rPr lang="it-IT" sz="2000" dirty="0" smtClean="0"/>
              <a:t> database </a:t>
            </a:r>
            <a:r>
              <a:rPr lang="it-IT" sz="2000" dirty="0" err="1" smtClean="0"/>
              <a:t>keeping</a:t>
            </a:r>
            <a:r>
              <a:rPr lang="it-IT" sz="2000" dirty="0" smtClean="0"/>
              <a:t> data </a:t>
            </a:r>
            <a:r>
              <a:rPr lang="it-IT" sz="2000" dirty="0"/>
              <a:t>private </a:t>
            </a:r>
            <a:r>
              <a:rPr lang="it-IT" sz="2000" dirty="0" err="1" smtClean="0"/>
              <a:t>could</a:t>
            </a:r>
            <a:r>
              <a:rPr lang="it-IT" sz="2000" dirty="0" smtClean="0"/>
              <a:t> be </a:t>
            </a:r>
            <a:r>
              <a:rPr lang="it-IT" sz="2000" dirty="0" err="1" smtClean="0"/>
              <a:t>realized</a:t>
            </a:r>
            <a:r>
              <a:rPr lang="it-IT" sz="2000" dirty="0" smtClean="0"/>
              <a:t> with:</a:t>
            </a:r>
            <a:endParaRPr lang="it-IT" sz="2000" dirty="0"/>
          </a:p>
          <a:p>
            <a:pPr lvl="3"/>
            <a:r>
              <a:rPr lang="it-IT" sz="2000" b="1" dirty="0" smtClean="0"/>
              <a:t>Private </a:t>
            </a:r>
            <a:r>
              <a:rPr lang="it-IT" sz="2000" b="1" dirty="0" err="1" smtClean="0"/>
              <a:t>table</a:t>
            </a:r>
            <a:r>
              <a:rPr lang="it-IT" sz="2000" b="1" dirty="0" smtClean="0"/>
              <a:t> per </a:t>
            </a:r>
            <a:r>
              <a:rPr lang="it-IT" sz="2000" b="1" dirty="0"/>
              <a:t>service </a:t>
            </a:r>
            <a:r>
              <a:rPr lang="it-IT" sz="2000" dirty="0" smtClean="0"/>
              <a:t>(</a:t>
            </a:r>
            <a:r>
              <a:rPr lang="it-IT" sz="2000" dirty="0" err="1" smtClean="0"/>
              <a:t>it</a:t>
            </a:r>
            <a:r>
              <a:rPr lang="it-IT" sz="2000" dirty="0" smtClean="0"/>
              <a:t> </a:t>
            </a:r>
            <a:r>
              <a:rPr lang="it-IT" sz="2000" dirty="0" err="1" smtClean="0"/>
              <a:t>is</a:t>
            </a:r>
            <a:r>
              <a:rPr lang="it-IT" sz="2000" dirty="0" smtClean="0"/>
              <a:t> </a:t>
            </a:r>
            <a:r>
              <a:rPr lang="it-IT" sz="2000" dirty="0" err="1" smtClean="0"/>
              <a:t>weakest</a:t>
            </a:r>
            <a:r>
              <a:rPr lang="it-IT" sz="2000" dirty="0" smtClean="0"/>
              <a:t> </a:t>
            </a:r>
            <a:r>
              <a:rPr lang="it-IT" sz="2000" dirty="0" err="1" smtClean="0"/>
              <a:t>approach</a:t>
            </a:r>
            <a:r>
              <a:rPr lang="it-IT" sz="2000" dirty="0" smtClean="0"/>
              <a:t> </a:t>
            </a:r>
            <a:r>
              <a:rPr lang="it-IT" sz="2000" dirty="0" err="1" smtClean="0"/>
              <a:t>but</a:t>
            </a:r>
            <a:r>
              <a:rPr lang="it-IT" sz="2000" dirty="0" smtClean="0"/>
              <a:t> with the </a:t>
            </a:r>
            <a:r>
              <a:rPr lang="it-IT" sz="2000" dirty="0" err="1" smtClean="0"/>
              <a:t>lowest</a:t>
            </a:r>
            <a:r>
              <a:rPr lang="it-IT" sz="2000" dirty="0" smtClean="0"/>
              <a:t> </a:t>
            </a:r>
            <a:r>
              <a:rPr lang="it-IT" sz="2000" dirty="0" err="1"/>
              <a:t>overhead</a:t>
            </a:r>
            <a:r>
              <a:rPr lang="it-IT" sz="2000" dirty="0"/>
              <a:t>)</a:t>
            </a:r>
          </a:p>
          <a:p>
            <a:pPr lvl="3"/>
            <a:r>
              <a:rPr lang="it-IT" sz="2000" b="1" dirty="0" smtClean="0"/>
              <a:t>Schema </a:t>
            </a:r>
            <a:r>
              <a:rPr lang="it-IT" sz="2000" b="1" dirty="0" err="1" smtClean="0"/>
              <a:t>per_service</a:t>
            </a:r>
            <a:r>
              <a:rPr lang="it-IT" sz="2000" b="1" dirty="0" smtClean="0"/>
              <a:t> </a:t>
            </a:r>
            <a:r>
              <a:rPr lang="it-IT" sz="2000" dirty="0" smtClean="0"/>
              <a:t>(</a:t>
            </a:r>
            <a:r>
              <a:rPr lang="it-IT" sz="2000" dirty="0" err="1" smtClean="0"/>
              <a:t>making</a:t>
            </a:r>
            <a:r>
              <a:rPr lang="it-IT" sz="2000" dirty="0" smtClean="0"/>
              <a:t> </a:t>
            </a:r>
            <a:r>
              <a:rPr lang="it-IT" sz="2000" dirty="0" err="1" smtClean="0"/>
              <a:t>clear</a:t>
            </a:r>
            <a:r>
              <a:rPr lang="it-IT" sz="2000" dirty="0" smtClean="0"/>
              <a:t> the </a:t>
            </a:r>
            <a:r>
              <a:rPr lang="it-IT" sz="2000" dirty="0" err="1" smtClean="0"/>
              <a:t>ownership</a:t>
            </a:r>
            <a:r>
              <a:rPr lang="it-IT" sz="2000" dirty="0" smtClean="0"/>
              <a:t> of  database </a:t>
            </a:r>
            <a:r>
              <a:rPr lang="it-IT" sz="2000" dirty="0" err="1" smtClean="0"/>
              <a:t>tables</a:t>
            </a:r>
            <a:r>
              <a:rPr lang="it-IT" sz="2000" dirty="0" smtClean="0"/>
              <a:t>)</a:t>
            </a:r>
            <a:endParaRPr lang="it-IT" sz="2000" dirty="0"/>
          </a:p>
          <a:p>
            <a:pPr lvl="3"/>
            <a:r>
              <a:rPr lang="it-IT" sz="2000" b="1" dirty="0" smtClean="0"/>
              <a:t>Database server per service</a:t>
            </a:r>
            <a:r>
              <a:rPr lang="it-IT" sz="2000" dirty="0" smtClean="0"/>
              <a:t> (</a:t>
            </a:r>
            <a:r>
              <a:rPr lang="it-IT" sz="2000" dirty="0" err="1" smtClean="0"/>
              <a:t>it</a:t>
            </a:r>
            <a:r>
              <a:rPr lang="it-IT" sz="2000" dirty="0" smtClean="0"/>
              <a:t> </a:t>
            </a:r>
            <a:r>
              <a:rPr lang="it-IT" sz="2000" dirty="0" err="1" smtClean="0"/>
              <a:t>is</a:t>
            </a:r>
            <a:r>
              <a:rPr lang="it-IT" sz="2000" dirty="0" smtClean="0"/>
              <a:t> </a:t>
            </a:r>
            <a:r>
              <a:rPr lang="it-IT" sz="2000" dirty="0" err="1" smtClean="0"/>
              <a:t>strongest</a:t>
            </a:r>
            <a:r>
              <a:rPr lang="it-IT" sz="2000" dirty="0" smtClean="0"/>
              <a:t> </a:t>
            </a:r>
            <a:r>
              <a:rPr lang="it-IT" sz="2000" dirty="0" err="1" smtClean="0"/>
              <a:t>approach</a:t>
            </a:r>
            <a:r>
              <a:rPr lang="it-IT" sz="2000" dirty="0" smtClean="0"/>
              <a:t>, to </a:t>
            </a:r>
            <a:r>
              <a:rPr lang="it-IT" sz="2000" dirty="0" err="1" smtClean="0"/>
              <a:t>apply</a:t>
            </a:r>
            <a:r>
              <a:rPr lang="it-IT" sz="2000" dirty="0" smtClean="0"/>
              <a:t> </a:t>
            </a:r>
            <a:r>
              <a:rPr lang="it-IT" sz="2000" dirty="0" err="1" smtClean="0"/>
              <a:t>only</a:t>
            </a:r>
            <a:r>
              <a:rPr lang="it-IT" sz="2000" dirty="0" smtClean="0"/>
              <a:t> for </a:t>
            </a:r>
            <a:r>
              <a:rPr lang="it-IT" sz="2000" dirty="0" err="1"/>
              <a:t>highly</a:t>
            </a:r>
            <a:r>
              <a:rPr lang="it-IT" sz="2000" dirty="0"/>
              <a:t> </a:t>
            </a:r>
            <a:r>
              <a:rPr lang="it-IT" sz="2000" dirty="0" err="1"/>
              <a:t>throughput</a:t>
            </a:r>
            <a:r>
              <a:rPr lang="it-IT" sz="2000" dirty="0"/>
              <a:t> service – neo4j) </a:t>
            </a:r>
          </a:p>
          <a:p>
            <a:pPr lvl="2"/>
            <a:r>
              <a:rPr lang="it-IT" sz="2000" dirty="0" smtClean="0"/>
              <a:t>The </a:t>
            </a:r>
            <a:r>
              <a:rPr lang="it-IT" sz="2000" dirty="0" err="1" smtClean="0"/>
              <a:t>enforcement</a:t>
            </a:r>
            <a:r>
              <a:rPr lang="it-IT" sz="2000" dirty="0" smtClean="0"/>
              <a:t> of </a:t>
            </a:r>
            <a:r>
              <a:rPr lang="it-IT" sz="2000" dirty="0" err="1" smtClean="0"/>
              <a:t>encapsulation</a:t>
            </a:r>
            <a:r>
              <a:rPr lang="it-IT" sz="2000" dirty="0" smtClean="0"/>
              <a:t> </a:t>
            </a:r>
            <a:r>
              <a:rPr lang="it-IT" sz="2000" dirty="0" err="1" smtClean="0"/>
              <a:t>could</a:t>
            </a:r>
            <a:r>
              <a:rPr lang="it-IT" sz="2000" dirty="0" smtClean="0"/>
              <a:t> be </a:t>
            </a:r>
            <a:r>
              <a:rPr lang="it-IT" sz="2000" dirty="0" err="1" smtClean="0"/>
              <a:t>achieved</a:t>
            </a:r>
            <a:r>
              <a:rPr lang="it-IT" sz="2000" dirty="0" smtClean="0"/>
              <a:t> with </a:t>
            </a:r>
            <a:r>
              <a:rPr lang="it-IT" sz="2000" dirty="0" err="1" smtClean="0"/>
              <a:t>different</a:t>
            </a:r>
            <a:r>
              <a:rPr lang="it-IT" sz="2000" dirty="0" smtClean="0"/>
              <a:t> </a:t>
            </a:r>
            <a:r>
              <a:rPr lang="it-IT" sz="2000" dirty="0"/>
              <a:t>database </a:t>
            </a:r>
            <a:r>
              <a:rPr lang="it-IT" sz="2000" dirty="0" err="1"/>
              <a:t>user</a:t>
            </a:r>
            <a:r>
              <a:rPr lang="it-IT" sz="2000" dirty="0"/>
              <a:t> id to </a:t>
            </a:r>
            <a:r>
              <a:rPr lang="it-IT" sz="2000" dirty="0" err="1"/>
              <a:t>each</a:t>
            </a:r>
            <a:r>
              <a:rPr lang="it-IT" sz="2000" dirty="0"/>
              <a:t> service </a:t>
            </a:r>
            <a:r>
              <a:rPr lang="it-IT" sz="2000" dirty="0" smtClean="0"/>
              <a:t>so </a:t>
            </a:r>
            <a:r>
              <a:rPr lang="it-IT" sz="2000" dirty="0" err="1" smtClean="0"/>
              <a:t>it</a:t>
            </a:r>
            <a:r>
              <a:rPr lang="it-IT" sz="2000" dirty="0" smtClean="0"/>
              <a:t> </a:t>
            </a:r>
            <a:r>
              <a:rPr lang="it-IT" sz="2000" dirty="0" err="1" smtClean="0"/>
              <a:t>will</a:t>
            </a:r>
            <a:r>
              <a:rPr lang="it-IT" sz="2000" dirty="0" smtClean="0"/>
              <a:t> </a:t>
            </a:r>
            <a:r>
              <a:rPr lang="it-IT" sz="2000" dirty="0" err="1"/>
              <a:t>not</a:t>
            </a:r>
            <a:r>
              <a:rPr lang="it-IT" sz="2000" dirty="0"/>
              <a:t> </a:t>
            </a:r>
            <a:r>
              <a:rPr lang="it-IT" sz="2000" dirty="0" smtClean="0"/>
              <a:t>be </a:t>
            </a:r>
            <a:r>
              <a:rPr lang="it-IT" sz="2000" dirty="0" err="1" smtClean="0"/>
              <a:t>possible</a:t>
            </a:r>
            <a:r>
              <a:rPr lang="it-IT" sz="2000" dirty="0" smtClean="0"/>
              <a:t> to </a:t>
            </a:r>
            <a:r>
              <a:rPr lang="it-IT" sz="2000" dirty="0"/>
              <a:t>bypass a service api and </a:t>
            </a:r>
            <a:r>
              <a:rPr lang="it-IT" sz="2000" dirty="0" err="1"/>
              <a:t>access</a:t>
            </a:r>
            <a:r>
              <a:rPr lang="it-IT" sz="2000" dirty="0"/>
              <a:t> </a:t>
            </a:r>
            <a:r>
              <a:rPr lang="it-IT" sz="2000" dirty="0" err="1"/>
              <a:t>it’s</a:t>
            </a:r>
            <a:r>
              <a:rPr lang="it-IT" sz="2000" dirty="0"/>
              <a:t> data </a:t>
            </a:r>
            <a:r>
              <a:rPr lang="it-IT" sz="2000" dirty="0" err="1"/>
              <a:t>directly</a:t>
            </a:r>
            <a:endParaRPr lang="it-IT" sz="2000" dirty="0"/>
          </a:p>
          <a:p>
            <a:pPr lvl="1"/>
            <a:r>
              <a:rPr lang="it-IT" sz="2000" dirty="0" smtClean="0"/>
              <a:t>Benefits </a:t>
            </a:r>
            <a:r>
              <a:rPr lang="it-IT" sz="2000" dirty="0"/>
              <a:t>of </a:t>
            </a:r>
            <a:r>
              <a:rPr lang="it-IT" sz="2000" dirty="0" err="1"/>
              <a:t>this</a:t>
            </a:r>
            <a:r>
              <a:rPr lang="it-IT" sz="2000" dirty="0"/>
              <a:t> pattern</a:t>
            </a:r>
          </a:p>
          <a:p>
            <a:pPr lvl="2"/>
            <a:r>
              <a:rPr lang="it-IT" sz="2000" dirty="0" err="1"/>
              <a:t>Ensure</a:t>
            </a:r>
            <a:r>
              <a:rPr lang="it-IT" sz="2000" dirty="0"/>
              <a:t> </a:t>
            </a:r>
            <a:r>
              <a:rPr lang="it-IT" sz="2000" dirty="0" err="1"/>
              <a:t>that</a:t>
            </a:r>
            <a:r>
              <a:rPr lang="it-IT" sz="2000" dirty="0"/>
              <a:t> the </a:t>
            </a:r>
            <a:r>
              <a:rPr lang="it-IT" sz="2000" dirty="0" err="1"/>
              <a:t>services</a:t>
            </a:r>
            <a:r>
              <a:rPr lang="it-IT" sz="2000" dirty="0"/>
              <a:t> are </a:t>
            </a:r>
            <a:r>
              <a:rPr lang="it-IT" sz="2000" dirty="0" err="1"/>
              <a:t>loosely</a:t>
            </a:r>
            <a:r>
              <a:rPr lang="it-IT" sz="2000" dirty="0"/>
              <a:t> </a:t>
            </a:r>
            <a:r>
              <a:rPr lang="it-IT" sz="2000" dirty="0" err="1" smtClean="0"/>
              <a:t>couples</a:t>
            </a:r>
            <a:r>
              <a:rPr lang="it-IT" sz="2000" dirty="0" smtClean="0"/>
              <a:t>, so </a:t>
            </a:r>
            <a:r>
              <a:rPr lang="it-IT" sz="2000" dirty="0" err="1"/>
              <a:t>changes</a:t>
            </a:r>
            <a:r>
              <a:rPr lang="it-IT" sz="2000" dirty="0"/>
              <a:t> to </a:t>
            </a:r>
            <a:r>
              <a:rPr lang="it-IT" sz="2000" dirty="0" err="1"/>
              <a:t>one</a:t>
            </a:r>
            <a:r>
              <a:rPr lang="it-IT" sz="2000" dirty="0"/>
              <a:t> </a:t>
            </a:r>
            <a:r>
              <a:rPr lang="it-IT" sz="2000" dirty="0" err="1"/>
              <a:t>service’s</a:t>
            </a:r>
            <a:r>
              <a:rPr lang="it-IT" sz="2000" dirty="0"/>
              <a:t> database </a:t>
            </a:r>
            <a:r>
              <a:rPr lang="it-IT" sz="2000" dirty="0" err="1" smtClean="0"/>
              <a:t>does</a:t>
            </a:r>
            <a:r>
              <a:rPr lang="it-IT" sz="2000" dirty="0" smtClean="0"/>
              <a:t> </a:t>
            </a:r>
            <a:r>
              <a:rPr lang="it-IT" sz="2000" dirty="0" err="1"/>
              <a:t>not</a:t>
            </a:r>
            <a:r>
              <a:rPr lang="it-IT" sz="2000" dirty="0"/>
              <a:t> impact </a:t>
            </a:r>
            <a:r>
              <a:rPr lang="it-IT" sz="2000" dirty="0" err="1"/>
              <a:t>any</a:t>
            </a:r>
            <a:r>
              <a:rPr lang="it-IT" sz="2000" dirty="0"/>
              <a:t> </a:t>
            </a:r>
            <a:r>
              <a:rPr lang="it-IT" sz="2000" dirty="0" err="1"/>
              <a:t>other</a:t>
            </a:r>
            <a:r>
              <a:rPr lang="it-IT" sz="2000" dirty="0"/>
              <a:t> </a:t>
            </a:r>
            <a:r>
              <a:rPr lang="it-IT" sz="2000" dirty="0" err="1"/>
              <a:t>services</a:t>
            </a:r>
            <a:endParaRPr lang="it-IT" sz="2000" dirty="0"/>
          </a:p>
          <a:p>
            <a:pPr lvl="2"/>
            <a:r>
              <a:rPr lang="it-IT" sz="2000" dirty="0" err="1"/>
              <a:t>Each</a:t>
            </a:r>
            <a:r>
              <a:rPr lang="it-IT" sz="2000" dirty="0"/>
              <a:t> service can use the </a:t>
            </a:r>
            <a:r>
              <a:rPr lang="it-IT" sz="2000" dirty="0" err="1"/>
              <a:t>type</a:t>
            </a:r>
            <a:r>
              <a:rPr lang="it-IT" sz="2000" dirty="0"/>
              <a:t> of database </a:t>
            </a:r>
            <a:r>
              <a:rPr lang="it-IT" sz="2000" dirty="0" err="1"/>
              <a:t>that</a:t>
            </a:r>
            <a:r>
              <a:rPr lang="it-IT" sz="2000" dirty="0"/>
              <a:t> </a:t>
            </a:r>
            <a:r>
              <a:rPr lang="it-IT" sz="2000" dirty="0" err="1"/>
              <a:t>is</a:t>
            </a:r>
            <a:r>
              <a:rPr lang="it-IT" sz="2000" dirty="0"/>
              <a:t> best </a:t>
            </a:r>
            <a:r>
              <a:rPr lang="it-IT" sz="2000" dirty="0" err="1" smtClean="0"/>
              <a:t>suited</a:t>
            </a:r>
            <a:r>
              <a:rPr lang="it-IT" sz="2000" dirty="0" smtClean="0"/>
              <a:t> </a:t>
            </a:r>
            <a:r>
              <a:rPr lang="it-IT" sz="2000" dirty="0"/>
              <a:t>to </a:t>
            </a:r>
            <a:r>
              <a:rPr lang="it-IT" sz="2000" dirty="0" err="1"/>
              <a:t>its</a:t>
            </a:r>
            <a:r>
              <a:rPr lang="it-IT" sz="2000" dirty="0"/>
              <a:t> </a:t>
            </a:r>
            <a:r>
              <a:rPr lang="it-IT" sz="2000" dirty="0" err="1"/>
              <a:t>need</a:t>
            </a:r>
            <a:r>
              <a:rPr lang="it-IT" sz="2000" dirty="0"/>
              <a:t> (</a:t>
            </a:r>
            <a:r>
              <a:rPr lang="it-IT" sz="2000" dirty="0" smtClean="0"/>
              <a:t>neo4j for </a:t>
            </a:r>
            <a:r>
              <a:rPr lang="it-IT" sz="2000" dirty="0"/>
              <a:t>social </a:t>
            </a:r>
            <a:r>
              <a:rPr lang="it-IT" sz="2000" dirty="0" err="1"/>
              <a:t>graph</a:t>
            </a:r>
            <a:r>
              <a:rPr lang="it-IT" sz="2000" dirty="0"/>
              <a:t>, </a:t>
            </a:r>
            <a:r>
              <a:rPr lang="it-IT" sz="2000" dirty="0" err="1"/>
              <a:t>elasticsearch</a:t>
            </a:r>
            <a:r>
              <a:rPr lang="it-IT" sz="2000" dirty="0"/>
              <a:t> for text </a:t>
            </a:r>
            <a:r>
              <a:rPr lang="it-IT" sz="2000" dirty="0" err="1"/>
              <a:t>serches</a:t>
            </a:r>
            <a:r>
              <a:rPr lang="it-IT" sz="2000" dirty="0" smtClean="0"/>
              <a:t>, </a:t>
            </a:r>
            <a:r>
              <a:rPr lang="it-IT" sz="2000" dirty="0" err="1" smtClean="0"/>
              <a:t>etc</a:t>
            </a:r>
            <a:r>
              <a:rPr lang="it-IT" sz="2000" dirty="0"/>
              <a:t>)</a:t>
            </a:r>
          </a:p>
          <a:p>
            <a:pPr lvl="1"/>
            <a:r>
              <a:rPr lang="it-IT" sz="2000" dirty="0" err="1" smtClean="0"/>
              <a:t>Drawbacks</a:t>
            </a:r>
            <a:r>
              <a:rPr lang="it-IT" sz="2000" dirty="0"/>
              <a:t> of </a:t>
            </a:r>
            <a:r>
              <a:rPr lang="it-IT" sz="2000" dirty="0" err="1"/>
              <a:t>this</a:t>
            </a:r>
            <a:r>
              <a:rPr lang="it-IT" sz="2000" dirty="0"/>
              <a:t> pattern</a:t>
            </a:r>
          </a:p>
          <a:p>
            <a:pPr lvl="2"/>
            <a:r>
              <a:rPr lang="it-IT" sz="2000" dirty="0" smtClean="0"/>
              <a:t>Distributed </a:t>
            </a:r>
            <a:r>
              <a:rPr lang="it-IT" sz="2000" dirty="0"/>
              <a:t>business </a:t>
            </a:r>
            <a:r>
              <a:rPr lang="it-IT" sz="2000" dirty="0" err="1"/>
              <a:t>transaction</a:t>
            </a:r>
            <a:r>
              <a:rPr lang="it-IT" sz="2000" dirty="0"/>
              <a:t> </a:t>
            </a:r>
            <a:r>
              <a:rPr lang="it-IT" sz="2000" dirty="0" err="1"/>
              <a:t>that</a:t>
            </a:r>
            <a:r>
              <a:rPr lang="it-IT" sz="2000" dirty="0"/>
              <a:t> </a:t>
            </a:r>
            <a:r>
              <a:rPr lang="it-IT" sz="2000" dirty="0" err="1"/>
              <a:t>span</a:t>
            </a:r>
            <a:r>
              <a:rPr lang="it-IT" sz="2000" dirty="0"/>
              <a:t> multiple </a:t>
            </a:r>
            <a:r>
              <a:rPr lang="it-IT" sz="2000" dirty="0" err="1"/>
              <a:t>services</a:t>
            </a:r>
            <a:r>
              <a:rPr lang="it-IT" sz="2000" dirty="0"/>
              <a:t> </a:t>
            </a:r>
            <a:r>
              <a:rPr lang="it-IT" sz="2000" dirty="0" err="1"/>
              <a:t>could</a:t>
            </a:r>
            <a:r>
              <a:rPr lang="it-IT" sz="2000" dirty="0"/>
              <a:t> be </a:t>
            </a:r>
            <a:r>
              <a:rPr lang="it-IT" sz="2000" dirty="0" err="1"/>
              <a:t>not</a:t>
            </a:r>
            <a:r>
              <a:rPr lang="it-IT" sz="2000" dirty="0"/>
              <a:t> </a:t>
            </a:r>
            <a:r>
              <a:rPr lang="it-IT" sz="2000" dirty="0" err="1"/>
              <a:t>implemented</a:t>
            </a:r>
            <a:r>
              <a:rPr lang="it-IT" sz="2000" dirty="0"/>
              <a:t> </a:t>
            </a:r>
            <a:r>
              <a:rPr lang="it-IT" sz="2000" dirty="0" smtClean="0"/>
              <a:t>(</a:t>
            </a:r>
            <a:r>
              <a:rPr lang="it-IT" sz="2000" dirty="0" err="1" smtClean="0"/>
              <a:t>according</a:t>
            </a:r>
            <a:r>
              <a:rPr lang="it-IT" sz="2000" dirty="0" smtClean="0"/>
              <a:t> to the CAP </a:t>
            </a:r>
            <a:r>
              <a:rPr lang="it-IT" sz="2000" dirty="0" err="1"/>
              <a:t>theorem</a:t>
            </a:r>
            <a:r>
              <a:rPr lang="it-IT" sz="2000" dirty="0"/>
              <a:t> and </a:t>
            </a:r>
            <a:r>
              <a:rPr lang="it-IT" sz="2000" dirty="0" smtClean="0"/>
              <a:t>for the </a:t>
            </a:r>
            <a:r>
              <a:rPr lang="it-IT" sz="2000" dirty="0" err="1" smtClean="0"/>
              <a:t>fact</a:t>
            </a:r>
            <a:r>
              <a:rPr lang="it-IT" sz="2000" dirty="0" smtClean="0"/>
              <a:t> </a:t>
            </a:r>
            <a:r>
              <a:rPr lang="it-IT" sz="2000" dirty="0" err="1" smtClean="0"/>
              <a:t>that</a:t>
            </a:r>
            <a:r>
              <a:rPr lang="it-IT" sz="2000" dirty="0" smtClean="0"/>
              <a:t> </a:t>
            </a:r>
            <a:r>
              <a:rPr lang="it-IT" sz="2000" dirty="0" err="1" smtClean="0"/>
              <a:t>many</a:t>
            </a:r>
            <a:r>
              <a:rPr lang="it-IT" sz="2000" dirty="0" smtClean="0"/>
              <a:t> </a:t>
            </a:r>
            <a:r>
              <a:rPr lang="it-IT" sz="2000" dirty="0" err="1"/>
              <a:t>modern</a:t>
            </a:r>
            <a:r>
              <a:rPr lang="it-IT" sz="2000" dirty="0"/>
              <a:t> database </a:t>
            </a:r>
            <a:r>
              <a:rPr lang="it-IT" sz="2000" dirty="0" err="1"/>
              <a:t>does</a:t>
            </a:r>
            <a:r>
              <a:rPr lang="it-IT" sz="2000" dirty="0"/>
              <a:t> </a:t>
            </a:r>
            <a:r>
              <a:rPr lang="it-IT" sz="2000" dirty="0" err="1"/>
              <a:t>not</a:t>
            </a:r>
            <a:r>
              <a:rPr lang="it-IT" sz="2000" dirty="0"/>
              <a:t> </a:t>
            </a:r>
            <a:r>
              <a:rPr lang="it-IT" sz="2000" dirty="0" err="1"/>
              <a:t>support</a:t>
            </a:r>
            <a:r>
              <a:rPr lang="it-IT" sz="2000" dirty="0"/>
              <a:t> </a:t>
            </a:r>
            <a:r>
              <a:rPr lang="it-IT" sz="2000" dirty="0" err="1"/>
              <a:t>them</a:t>
            </a:r>
            <a:r>
              <a:rPr lang="it-IT" sz="2000" dirty="0"/>
              <a:t> </a:t>
            </a:r>
            <a:r>
              <a:rPr lang="it-IT" sz="2000" dirty="0" err="1"/>
              <a:t>NoSql</a:t>
            </a:r>
            <a:r>
              <a:rPr lang="it-IT" sz="2000" dirty="0"/>
              <a:t>)</a:t>
            </a:r>
          </a:p>
          <a:p>
            <a:pPr lvl="2"/>
            <a:r>
              <a:rPr lang="it-IT" sz="2000" dirty="0" err="1"/>
              <a:t>Implementing</a:t>
            </a:r>
            <a:r>
              <a:rPr lang="it-IT" sz="2000" dirty="0"/>
              <a:t> </a:t>
            </a:r>
            <a:r>
              <a:rPr lang="it-IT" sz="2000" dirty="0" err="1"/>
              <a:t>queries</a:t>
            </a:r>
            <a:r>
              <a:rPr lang="it-IT" sz="2000" dirty="0"/>
              <a:t> </a:t>
            </a:r>
            <a:r>
              <a:rPr lang="it-IT" sz="2000" dirty="0" err="1"/>
              <a:t>that</a:t>
            </a:r>
            <a:r>
              <a:rPr lang="it-IT" sz="2000" dirty="0"/>
              <a:t> join data </a:t>
            </a:r>
            <a:r>
              <a:rPr lang="it-IT" sz="2000" dirty="0" err="1"/>
              <a:t>that</a:t>
            </a:r>
            <a:r>
              <a:rPr lang="it-IT" sz="2000" dirty="0"/>
              <a:t> are </a:t>
            </a:r>
            <a:r>
              <a:rPr lang="it-IT" sz="2000" dirty="0" err="1"/>
              <a:t>now</a:t>
            </a:r>
            <a:r>
              <a:rPr lang="it-IT" sz="2000" dirty="0"/>
              <a:t> in multiple </a:t>
            </a:r>
            <a:r>
              <a:rPr lang="it-IT" sz="2000" dirty="0" smtClean="0"/>
              <a:t>database </a:t>
            </a:r>
            <a:r>
              <a:rPr lang="it-IT" sz="2000" dirty="0" err="1"/>
              <a:t>is</a:t>
            </a:r>
            <a:r>
              <a:rPr lang="it-IT" sz="2000" dirty="0"/>
              <a:t> </a:t>
            </a:r>
            <a:r>
              <a:rPr lang="it-IT" sz="2000" dirty="0" err="1"/>
              <a:t>challenging</a:t>
            </a:r>
            <a:r>
              <a:rPr lang="it-IT" sz="2000" dirty="0"/>
              <a:t> </a:t>
            </a:r>
          </a:p>
          <a:p>
            <a:pPr lvl="2"/>
            <a:r>
              <a:rPr lang="it-IT" sz="2000" dirty="0"/>
              <a:t>An </a:t>
            </a:r>
            <a:r>
              <a:rPr lang="it-IT" sz="2000" dirty="0" err="1"/>
              <a:t>overall</a:t>
            </a:r>
            <a:r>
              <a:rPr lang="it-IT" sz="2000" dirty="0"/>
              <a:t> more </a:t>
            </a:r>
            <a:r>
              <a:rPr lang="it-IT" sz="2000" dirty="0" err="1"/>
              <a:t>complex</a:t>
            </a:r>
            <a:r>
              <a:rPr lang="it-IT" sz="2000" dirty="0"/>
              <a:t> </a:t>
            </a:r>
            <a:r>
              <a:rPr lang="it-IT" sz="2000" dirty="0" err="1"/>
              <a:t>programming</a:t>
            </a:r>
            <a:r>
              <a:rPr lang="it-IT" sz="2000" dirty="0"/>
              <a:t> model</a:t>
            </a:r>
          </a:p>
          <a:p>
            <a:pPr lvl="2"/>
            <a:r>
              <a:rPr lang="it-IT" sz="2000" dirty="0"/>
              <a:t>Solution to </a:t>
            </a:r>
            <a:r>
              <a:rPr lang="it-IT" sz="2000" dirty="0" err="1"/>
              <a:t>drawbacks</a:t>
            </a:r>
            <a:r>
              <a:rPr lang="it-IT" sz="2000" dirty="0"/>
              <a:t>:</a:t>
            </a:r>
          </a:p>
          <a:p>
            <a:pPr lvl="3"/>
            <a:r>
              <a:rPr lang="it-IT" sz="2000" dirty="0"/>
              <a:t>Data </a:t>
            </a:r>
            <a:r>
              <a:rPr lang="it-IT" sz="2000" dirty="0" err="1"/>
              <a:t>consistency</a:t>
            </a:r>
            <a:r>
              <a:rPr lang="it-IT" sz="2000" dirty="0"/>
              <a:t> </a:t>
            </a:r>
            <a:r>
              <a:rPr lang="it-IT" sz="2000" dirty="0" err="1"/>
              <a:t>across</a:t>
            </a:r>
            <a:r>
              <a:rPr lang="it-IT" sz="2000" dirty="0"/>
              <a:t> multiple </a:t>
            </a:r>
            <a:r>
              <a:rPr lang="it-IT" sz="2000" dirty="0" err="1"/>
              <a:t>services</a:t>
            </a:r>
            <a:r>
              <a:rPr lang="it-IT" sz="2000" dirty="0"/>
              <a:t> </a:t>
            </a:r>
            <a:r>
              <a:rPr lang="it-IT" sz="2000" dirty="0" err="1"/>
              <a:t>could</a:t>
            </a:r>
            <a:r>
              <a:rPr lang="it-IT" sz="2000" dirty="0"/>
              <a:t> be </a:t>
            </a:r>
            <a:r>
              <a:rPr lang="it-IT" sz="2000" dirty="0" err="1"/>
              <a:t>enabled</a:t>
            </a:r>
            <a:r>
              <a:rPr lang="it-IT" sz="2000" dirty="0"/>
              <a:t> </a:t>
            </a:r>
            <a:r>
              <a:rPr lang="it-IT" sz="2000" strike="sngStrike" dirty="0" err="1"/>
              <a:t>without</a:t>
            </a:r>
            <a:r>
              <a:rPr lang="it-IT" sz="2000" strike="sngStrike" dirty="0"/>
              <a:t> </a:t>
            </a:r>
            <a:r>
              <a:rPr lang="it-IT" sz="2000" strike="sngStrike" dirty="0" err="1"/>
              <a:t>distributed</a:t>
            </a:r>
            <a:r>
              <a:rPr lang="it-IT" sz="2000" strike="sngStrike" dirty="0"/>
              <a:t> </a:t>
            </a:r>
            <a:r>
              <a:rPr lang="it-IT" sz="2000" strike="sngStrike" dirty="0" err="1"/>
              <a:t>transaction</a:t>
            </a:r>
            <a:r>
              <a:rPr lang="it-IT" sz="2000" strike="sngStrike" dirty="0"/>
              <a:t> </a:t>
            </a:r>
            <a:r>
              <a:rPr lang="it-IT" sz="2000" dirty="0"/>
              <a:t>with a </a:t>
            </a:r>
            <a:r>
              <a:rPr lang="it-IT" sz="2000" dirty="0" err="1"/>
              <a:t>Event</a:t>
            </a:r>
            <a:r>
              <a:rPr lang="it-IT" sz="2000" dirty="0"/>
              <a:t> </a:t>
            </a:r>
            <a:r>
              <a:rPr lang="it-IT" sz="2000" dirty="0" err="1"/>
              <a:t>Driven</a:t>
            </a:r>
            <a:r>
              <a:rPr lang="it-IT" sz="2000" dirty="0"/>
              <a:t> Architecture with </a:t>
            </a:r>
            <a:r>
              <a:rPr lang="it-IT" sz="2000" dirty="0" err="1"/>
              <a:t>services</a:t>
            </a:r>
            <a:r>
              <a:rPr lang="it-IT" sz="2000" dirty="0"/>
              <a:t> </a:t>
            </a:r>
            <a:r>
              <a:rPr lang="it-IT" sz="2000" dirty="0" err="1"/>
              <a:t>that</a:t>
            </a:r>
            <a:r>
              <a:rPr lang="it-IT" sz="2000" dirty="0"/>
              <a:t> </a:t>
            </a:r>
            <a:r>
              <a:rPr lang="it-IT" sz="2000" dirty="0" err="1"/>
              <a:t>publish</a:t>
            </a:r>
            <a:r>
              <a:rPr lang="it-IT" sz="2000" dirty="0"/>
              <a:t> </a:t>
            </a:r>
            <a:r>
              <a:rPr lang="it-IT" sz="2000" dirty="0" err="1"/>
              <a:t>events</a:t>
            </a:r>
            <a:r>
              <a:rPr lang="it-IT" sz="2000" dirty="0"/>
              <a:t> </a:t>
            </a:r>
            <a:r>
              <a:rPr lang="it-IT" sz="2000" dirty="0" err="1"/>
              <a:t>when</a:t>
            </a:r>
            <a:r>
              <a:rPr lang="it-IT" sz="2000" dirty="0"/>
              <a:t> update </a:t>
            </a:r>
            <a:r>
              <a:rPr lang="it-IT" sz="2000" dirty="0" err="1"/>
              <a:t>their</a:t>
            </a:r>
            <a:r>
              <a:rPr lang="it-IT" sz="2000" dirty="0"/>
              <a:t> data and </a:t>
            </a:r>
            <a:r>
              <a:rPr lang="it-IT" sz="2000" dirty="0" err="1"/>
              <a:t>other</a:t>
            </a:r>
            <a:r>
              <a:rPr lang="it-IT" sz="2000" dirty="0"/>
              <a:t> </a:t>
            </a:r>
            <a:r>
              <a:rPr lang="it-IT" sz="2000" dirty="0" err="1"/>
              <a:t>services</a:t>
            </a:r>
            <a:r>
              <a:rPr lang="it-IT" sz="2000" dirty="0"/>
              <a:t> </a:t>
            </a:r>
            <a:r>
              <a:rPr lang="it-IT" sz="2000" dirty="0" err="1"/>
              <a:t>that</a:t>
            </a:r>
            <a:r>
              <a:rPr lang="it-IT" sz="2000" dirty="0"/>
              <a:t> update </a:t>
            </a:r>
            <a:r>
              <a:rPr lang="it-IT" sz="2000" dirty="0" err="1"/>
              <a:t>their</a:t>
            </a:r>
            <a:r>
              <a:rPr lang="it-IT" sz="2000" dirty="0"/>
              <a:t> </a:t>
            </a:r>
            <a:r>
              <a:rPr lang="it-IT" sz="2000" dirty="0" err="1"/>
              <a:t>own</a:t>
            </a:r>
            <a:r>
              <a:rPr lang="it-IT" sz="2000" dirty="0"/>
              <a:t> data </a:t>
            </a:r>
            <a:r>
              <a:rPr lang="it-IT" sz="2000" dirty="0" err="1"/>
              <a:t>subscribing</a:t>
            </a:r>
            <a:r>
              <a:rPr lang="it-IT" sz="2000" dirty="0"/>
              <a:t> </a:t>
            </a:r>
            <a:r>
              <a:rPr lang="it-IT" sz="2000" dirty="0" err="1"/>
              <a:t>these</a:t>
            </a:r>
            <a:r>
              <a:rPr lang="it-IT" sz="2000" dirty="0"/>
              <a:t> </a:t>
            </a:r>
            <a:r>
              <a:rPr lang="it-IT" sz="2000" dirty="0" err="1"/>
              <a:t>events</a:t>
            </a:r>
            <a:endParaRPr lang="it-IT" sz="2000" dirty="0"/>
          </a:p>
          <a:p>
            <a:pPr lvl="3"/>
            <a:r>
              <a:rPr lang="it-IT" sz="2000" dirty="0"/>
              <a:t>Application side join </a:t>
            </a:r>
            <a:r>
              <a:rPr lang="it-IT" sz="2000" dirty="0" smtClean="0"/>
              <a:t>(with the </a:t>
            </a:r>
            <a:r>
              <a:rPr lang="it-IT" sz="2000" dirty="0" err="1" smtClean="0"/>
              <a:t>application</a:t>
            </a:r>
            <a:r>
              <a:rPr lang="it-IT" sz="2000" dirty="0" smtClean="0"/>
              <a:t> </a:t>
            </a:r>
            <a:r>
              <a:rPr lang="it-IT" sz="2000" dirty="0" err="1"/>
              <a:t>perform</a:t>
            </a:r>
            <a:r>
              <a:rPr lang="it-IT" sz="2000" dirty="0"/>
              <a:t> the join </a:t>
            </a:r>
            <a:r>
              <a:rPr lang="it-IT" sz="2000" dirty="0" err="1"/>
              <a:t>rather</a:t>
            </a:r>
            <a:r>
              <a:rPr lang="it-IT" sz="2000" dirty="0"/>
              <a:t> </a:t>
            </a:r>
            <a:r>
              <a:rPr lang="it-IT" sz="2000" dirty="0" err="1"/>
              <a:t>than</a:t>
            </a:r>
            <a:r>
              <a:rPr lang="it-IT" sz="2000" dirty="0"/>
              <a:t> database) CQRS </a:t>
            </a:r>
            <a:r>
              <a:rPr lang="it-IT" sz="2000" dirty="0" err="1"/>
              <a:t>maintaining</a:t>
            </a:r>
            <a:r>
              <a:rPr lang="it-IT" sz="2000" dirty="0"/>
              <a:t> </a:t>
            </a:r>
            <a:r>
              <a:rPr lang="it-IT" sz="2000" dirty="0" err="1"/>
              <a:t>one</a:t>
            </a:r>
            <a:r>
              <a:rPr lang="it-IT" sz="2000" dirty="0"/>
              <a:t> or more </a:t>
            </a:r>
            <a:r>
              <a:rPr lang="it-IT" sz="2000" dirty="0" err="1"/>
              <a:t>materialized</a:t>
            </a:r>
            <a:r>
              <a:rPr lang="it-IT" sz="2000" dirty="0"/>
              <a:t> </a:t>
            </a:r>
            <a:r>
              <a:rPr lang="it-IT" sz="2000" dirty="0" err="1"/>
              <a:t>views</a:t>
            </a:r>
            <a:r>
              <a:rPr lang="it-IT" sz="2000" dirty="0"/>
              <a:t> </a:t>
            </a:r>
            <a:r>
              <a:rPr lang="it-IT" sz="2000" dirty="0" err="1"/>
              <a:t>that</a:t>
            </a:r>
            <a:r>
              <a:rPr lang="it-IT" sz="2000" dirty="0"/>
              <a:t> </a:t>
            </a:r>
            <a:r>
              <a:rPr lang="it-IT" sz="2000" dirty="0" err="1"/>
              <a:t>contain</a:t>
            </a:r>
            <a:r>
              <a:rPr lang="it-IT" sz="2000" dirty="0"/>
              <a:t> data from multiple </a:t>
            </a:r>
            <a:r>
              <a:rPr lang="it-IT" sz="2000" dirty="0" err="1"/>
              <a:t>services</a:t>
            </a:r>
            <a:r>
              <a:rPr lang="it-IT" sz="2000" dirty="0"/>
              <a:t> </a:t>
            </a:r>
            <a:endParaRPr lang="it-IT" sz="2000" dirty="0" smtClean="0"/>
          </a:p>
          <a:p>
            <a:pPr lvl="3"/>
            <a:r>
              <a:rPr lang="it-IT" sz="2000" dirty="0" err="1" smtClean="0"/>
              <a:t>these</a:t>
            </a:r>
            <a:r>
              <a:rPr lang="it-IT" sz="2000" dirty="0" smtClean="0"/>
              <a:t> </a:t>
            </a:r>
            <a:r>
              <a:rPr lang="it-IT" sz="2000" dirty="0" err="1"/>
              <a:t>views</a:t>
            </a:r>
            <a:r>
              <a:rPr lang="it-IT" sz="2000" dirty="0"/>
              <a:t> are </a:t>
            </a:r>
            <a:r>
              <a:rPr lang="it-IT" sz="2000" dirty="0" err="1"/>
              <a:t>kept</a:t>
            </a:r>
            <a:r>
              <a:rPr lang="it-IT" sz="2000" dirty="0"/>
              <a:t> by </a:t>
            </a:r>
            <a:r>
              <a:rPr lang="it-IT" sz="2000" dirty="0" err="1"/>
              <a:t>services</a:t>
            </a:r>
            <a:r>
              <a:rPr lang="it-IT" sz="2000" dirty="0"/>
              <a:t>  </a:t>
            </a:r>
            <a:r>
              <a:rPr lang="it-IT" sz="2000" dirty="0" err="1"/>
              <a:t>that</a:t>
            </a:r>
            <a:r>
              <a:rPr lang="it-IT" sz="2000" dirty="0"/>
              <a:t> </a:t>
            </a:r>
            <a:r>
              <a:rPr lang="it-IT" sz="2000" dirty="0" err="1"/>
              <a:t>subscribes</a:t>
            </a:r>
            <a:r>
              <a:rPr lang="it-IT" sz="2000" dirty="0"/>
              <a:t> to </a:t>
            </a:r>
            <a:r>
              <a:rPr lang="it-IT" sz="2000" dirty="0" err="1"/>
              <a:t>events</a:t>
            </a:r>
            <a:r>
              <a:rPr lang="it-IT" sz="2000" dirty="0"/>
              <a:t> </a:t>
            </a:r>
            <a:r>
              <a:rPr lang="it-IT" sz="2000" dirty="0" err="1"/>
              <a:t>that</a:t>
            </a:r>
            <a:r>
              <a:rPr lang="it-IT" sz="2000" dirty="0"/>
              <a:t> </a:t>
            </a:r>
            <a:r>
              <a:rPr lang="it-IT" sz="2000" dirty="0" err="1"/>
              <a:t>each</a:t>
            </a:r>
            <a:r>
              <a:rPr lang="it-IT" sz="2000" dirty="0"/>
              <a:t> service </a:t>
            </a:r>
            <a:r>
              <a:rPr lang="it-IT" sz="2000" dirty="0" err="1"/>
              <a:t>publish</a:t>
            </a:r>
            <a:r>
              <a:rPr lang="it-IT" sz="2000" dirty="0"/>
              <a:t> </a:t>
            </a:r>
            <a:r>
              <a:rPr lang="it-IT" sz="2000" dirty="0" err="1"/>
              <a:t>wheh</a:t>
            </a:r>
            <a:r>
              <a:rPr lang="it-IT" sz="2000" dirty="0"/>
              <a:t> </a:t>
            </a:r>
            <a:r>
              <a:rPr lang="it-IT" sz="2000" dirty="0" err="1"/>
              <a:t>it</a:t>
            </a:r>
            <a:r>
              <a:rPr lang="it-IT" sz="2000" dirty="0"/>
              <a:t> update </a:t>
            </a:r>
            <a:r>
              <a:rPr lang="it-IT" sz="2000" dirty="0" err="1"/>
              <a:t>its</a:t>
            </a:r>
            <a:r>
              <a:rPr lang="it-IT" sz="2000" dirty="0"/>
              <a:t> data.</a:t>
            </a:r>
          </a:p>
          <a:p>
            <a:pPr lvl="2"/>
            <a:r>
              <a:rPr lang="it-IT" sz="2000" dirty="0" err="1"/>
              <a:t>Related</a:t>
            </a:r>
            <a:r>
              <a:rPr lang="it-IT" sz="2000" dirty="0"/>
              <a:t> </a:t>
            </a:r>
            <a:r>
              <a:rPr lang="it-IT" sz="2000" dirty="0" err="1"/>
              <a:t>patterns</a:t>
            </a:r>
            <a:r>
              <a:rPr lang="it-IT" sz="2000" dirty="0"/>
              <a:t> </a:t>
            </a:r>
            <a:r>
              <a:rPr lang="it-IT" sz="2000" dirty="0" err="1"/>
              <a:t>as</a:t>
            </a:r>
            <a:r>
              <a:rPr lang="it-IT" sz="2000" dirty="0"/>
              <a:t> way to </a:t>
            </a:r>
            <a:r>
              <a:rPr lang="it-IT" sz="2000" dirty="0" err="1"/>
              <a:t>atomically</a:t>
            </a:r>
            <a:r>
              <a:rPr lang="it-IT" sz="2000" dirty="0"/>
              <a:t> update state and </a:t>
            </a:r>
            <a:r>
              <a:rPr lang="it-IT" sz="2000" dirty="0" err="1"/>
              <a:t>publish</a:t>
            </a:r>
            <a:r>
              <a:rPr lang="it-IT" sz="2000" dirty="0"/>
              <a:t> </a:t>
            </a:r>
            <a:r>
              <a:rPr lang="it-IT" sz="2000" dirty="0" err="1"/>
              <a:t>event</a:t>
            </a:r>
            <a:r>
              <a:rPr lang="it-IT" sz="2000" dirty="0"/>
              <a:t>.</a:t>
            </a:r>
          </a:p>
          <a:p>
            <a:pPr lvl="3"/>
            <a:r>
              <a:rPr lang="it-IT" sz="2000" dirty="0" err="1"/>
              <a:t>Event</a:t>
            </a:r>
            <a:r>
              <a:rPr lang="it-IT" sz="2000" dirty="0"/>
              <a:t> </a:t>
            </a:r>
            <a:r>
              <a:rPr lang="it-IT" sz="2000" dirty="0" err="1"/>
              <a:t>sourcing</a:t>
            </a:r>
            <a:r>
              <a:rPr lang="it-IT" sz="2000" dirty="0"/>
              <a:t> </a:t>
            </a:r>
            <a:r>
              <a:rPr lang="it-IT" sz="2000" dirty="0" smtClean="0"/>
              <a:t>/ Database </a:t>
            </a:r>
            <a:r>
              <a:rPr lang="it-IT" sz="2000" dirty="0" err="1" smtClean="0"/>
              <a:t>triggers</a:t>
            </a:r>
            <a:r>
              <a:rPr lang="it-IT" sz="2000" dirty="0" smtClean="0"/>
              <a:t> / </a:t>
            </a:r>
            <a:r>
              <a:rPr lang="it-IT" sz="2000" dirty="0" err="1" smtClean="0"/>
              <a:t>Transaction</a:t>
            </a:r>
            <a:r>
              <a:rPr lang="it-IT" sz="2000" dirty="0" smtClean="0"/>
              <a:t> </a:t>
            </a:r>
            <a:r>
              <a:rPr lang="it-IT" sz="2000" dirty="0"/>
              <a:t>log </a:t>
            </a:r>
            <a:r>
              <a:rPr lang="it-IT" sz="2000" dirty="0" err="1"/>
              <a:t>tailing</a:t>
            </a:r>
            <a:r>
              <a:rPr lang="it-IT" sz="20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728504" y="1676400"/>
            <a:ext cx="7023671" cy="8782000"/>
          </a:xfrm>
        </p:spPr>
        <p:txBody>
          <a:bodyPr/>
          <a:lstStyle/>
          <a:p>
            <a:r>
              <a:rPr lang="it-IT" dirty="0" smtClean="0"/>
              <a:t>Interface and </a:t>
            </a:r>
            <a:r>
              <a:rPr lang="it-IT" dirty="0" err="1" smtClean="0"/>
              <a:t>implementation</a:t>
            </a:r>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consuming</a:t>
            </a:r>
            <a:r>
              <a:rPr lang="it-IT" dirty="0" smtClean="0"/>
              <a:t>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313384"/>
            <a:ext cx="15115092" cy="4154984"/>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CasellaDiTesto 6"/>
          <p:cNvSpPr txBox="1"/>
          <p:nvPr/>
        </p:nvSpPr>
        <p:spPr>
          <a:xfrm>
            <a:off x="905418" y="5273824"/>
            <a:ext cx="16543166" cy="6370975"/>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ISinkOutputTopic.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kafkaChannel.outputPendingTopic</a:t>
            </a:r>
            <a:r>
              <a:rPr lang="it-IT" sz="2400" dirty="0">
                <a:latin typeface="Consolas"/>
              </a:rPr>
              <a:t>().</a:t>
            </a:r>
            <a:r>
              <a:rPr lang="it-IT" sz="2400" dirty="0" err="1">
                <a:latin typeface="Consolas"/>
              </a:rPr>
              <a:t>send</a:t>
            </a:r>
            <a:r>
              <a:rPr lang="it-IT" sz="2400" dirty="0">
                <a:latin typeface="Consolas"/>
              </a:rPr>
              <a:t>(</a:t>
            </a:r>
            <a:r>
              <a:rPr lang="it-IT" sz="2400" dirty="0" err="1">
                <a:latin typeface="Consolas"/>
              </a:rPr>
              <a:t>MessageBuilder.withPayload</a:t>
            </a:r>
            <a:r>
              <a:rPr lang="it-IT" sz="2400" dirty="0">
                <a:latin typeface="Consolas"/>
              </a:rPr>
              <a:t>(</a:t>
            </a:r>
            <a:r>
              <a:rPr lang="it-IT" sz="2400" dirty="0" err="1">
                <a:latin typeface="Consolas"/>
              </a:rPr>
              <a:t>dtInfo</a:t>
            </a:r>
            <a:r>
              <a:rPr lang="it-IT" sz="2400" dirty="0">
                <a:latin typeface="Consolas"/>
              </a:rPr>
              <a:t>).build</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8" name="Rettangolo 7"/>
          <p:cNvSpPr/>
          <p:nvPr/>
        </p:nvSpPr>
        <p:spPr bwMode="auto">
          <a:xfrm>
            <a:off x="1534816" y="4299616"/>
            <a:ext cx="9721080" cy="78416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927658" y="5705872"/>
            <a:ext cx="6943862" cy="78416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534816" y="10356804"/>
            <a:ext cx="15913768" cy="128799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1"/>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p:bldP spid="8" grpId="0" animBg="1"/>
      <p:bldP spid="11" grpId="0" animBg="1"/>
      <p:bldP spid="12"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database upgrade</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Segnaposto contenuto 2"/>
          <p:cNvSpPr>
            <a:spLocks noGrp="1"/>
          </p:cNvSpPr>
          <p:nvPr>
            <p:ph idx="1"/>
          </p:nvPr>
        </p:nvSpPr>
        <p:spPr>
          <a:xfrm>
            <a:off x="209838" y="6717928"/>
            <a:ext cx="12457384" cy="8061920"/>
          </a:xfrm>
        </p:spPr>
        <p:txBody>
          <a:bodyPr/>
          <a:lstStyle/>
          <a:p>
            <a:r>
              <a:rPr lang="it-IT" sz="3200" dirty="0" smtClean="0"/>
              <a:t>Put </a:t>
            </a:r>
            <a:r>
              <a:rPr lang="it-IT" sz="3200" dirty="0" err="1" smtClean="0"/>
              <a:t>evidence</a:t>
            </a:r>
            <a:r>
              <a:rPr lang="it-IT" sz="3200" dirty="0" smtClean="0"/>
              <a:t> of </a:t>
            </a:r>
            <a:r>
              <a:rPr lang="it-IT" sz="3200" dirty="0" err="1" smtClean="0"/>
              <a:t>added</a:t>
            </a:r>
            <a:r>
              <a:rPr lang="it-IT" sz="3200" dirty="0" smtClean="0"/>
              <a:t> </a:t>
            </a:r>
            <a:r>
              <a:rPr lang="it-IT" sz="3200" dirty="0" err="1" smtClean="0"/>
              <a:t>field</a:t>
            </a:r>
            <a:r>
              <a:rPr lang="it-IT" sz="3200" dirty="0" smtClean="0"/>
              <a:t> on </a:t>
            </a:r>
            <a:r>
              <a:rPr lang="it-IT" sz="3200" dirty="0" err="1" smtClean="0"/>
              <a:t>tables</a:t>
            </a:r>
            <a:r>
              <a:rPr lang="it-IT" sz="3200" dirty="0" smtClean="0"/>
              <a:t> </a:t>
            </a:r>
          </a:p>
          <a:p>
            <a:pPr lvl="1"/>
            <a:r>
              <a:rPr lang="it-IT" sz="3200" dirty="0" err="1" smtClean="0"/>
              <a:t>Timestamps</a:t>
            </a:r>
            <a:endParaRPr lang="it-IT" sz="3200" dirty="0" smtClean="0"/>
          </a:p>
          <a:p>
            <a:pPr lvl="1"/>
            <a:r>
              <a:rPr lang="it-IT" sz="3200" dirty="0" smtClean="0"/>
              <a:t>State of </a:t>
            </a:r>
            <a:r>
              <a:rPr lang="it-IT" sz="3200" dirty="0" err="1" smtClean="0"/>
              <a:t>records</a:t>
            </a:r>
            <a:endParaRPr lang="it-IT" sz="3200" dirty="0" smtClean="0"/>
          </a:p>
          <a:p>
            <a:pPr lvl="1"/>
            <a:r>
              <a:rPr lang="it-IT" sz="3200" dirty="0" err="1" smtClean="0"/>
              <a:t>Informaton</a:t>
            </a:r>
            <a:r>
              <a:rPr lang="it-IT" sz="3200" dirty="0" smtClean="0"/>
              <a:t> </a:t>
            </a:r>
            <a:r>
              <a:rPr lang="it-IT" sz="3200" dirty="0" err="1" smtClean="0"/>
              <a:t>necesary</a:t>
            </a:r>
            <a:r>
              <a:rPr lang="it-IT" sz="3200" dirty="0" smtClean="0"/>
              <a:t> to </a:t>
            </a:r>
            <a:r>
              <a:rPr lang="it-IT" sz="3200" dirty="0" err="1" smtClean="0"/>
              <a:t>implement</a:t>
            </a:r>
            <a:r>
              <a:rPr lang="it-IT" sz="3200" dirty="0" smtClean="0"/>
              <a:t> </a:t>
            </a:r>
            <a:r>
              <a:rPr lang="it-IT" sz="3200" dirty="0" err="1" smtClean="0"/>
              <a:t>transactional</a:t>
            </a:r>
            <a:r>
              <a:rPr lang="it-IT" sz="3200" dirty="0" smtClean="0"/>
              <a:t> </a:t>
            </a:r>
            <a:r>
              <a:rPr lang="it-IT" sz="3200" dirty="0" err="1" smtClean="0"/>
              <a:t>behaviour</a:t>
            </a:r>
            <a:endParaRPr lang="it-IT" sz="3200" dirty="0" smtClean="0"/>
          </a:p>
          <a:p>
            <a:pPr lvl="1"/>
            <a:r>
              <a:rPr lang="it-IT" sz="3200" dirty="0" err="1" smtClean="0"/>
              <a:t>Bbokingstate</a:t>
            </a:r>
            <a:r>
              <a:rPr lang="it-IT" sz="3200" dirty="0" smtClean="0"/>
              <a:t> -&gt; </a:t>
            </a:r>
            <a:r>
              <a:rPr lang="it-IT" sz="3200" dirty="0" err="1" smtClean="0"/>
              <a:t>managing</a:t>
            </a:r>
            <a:r>
              <a:rPr lang="it-IT" sz="3200" dirty="0" smtClean="0"/>
              <a:t> the state of the record in the </a:t>
            </a:r>
            <a:r>
              <a:rPr lang="it-IT" sz="3200" dirty="0" err="1" smtClean="0"/>
              <a:t>workflow</a:t>
            </a:r>
            <a:endParaRPr lang="it-IT" sz="3200" dirty="0" smtClean="0"/>
          </a:p>
          <a:p>
            <a:pPr lvl="1"/>
            <a:r>
              <a:rPr lang="it-IT" sz="3200" dirty="0" err="1" smtClean="0"/>
              <a:t>Timestamof</a:t>
            </a:r>
            <a:r>
              <a:rPr lang="it-IT" sz="3200" dirty="0" smtClean="0"/>
              <a:t> </a:t>
            </a:r>
            <a:r>
              <a:rPr lang="it-IT" sz="3200" dirty="0" err="1" smtClean="0"/>
              <a:t>dcreation</a:t>
            </a:r>
            <a:r>
              <a:rPr lang="it-IT" sz="3200" dirty="0" smtClean="0"/>
              <a:t> to </a:t>
            </a:r>
            <a:r>
              <a:rPr lang="it-IT" sz="3200" dirty="0" err="1" smtClean="0"/>
              <a:t>manage</a:t>
            </a:r>
            <a:r>
              <a:rPr lang="it-IT" sz="3200" dirty="0" smtClean="0"/>
              <a:t> </a:t>
            </a:r>
            <a:r>
              <a:rPr lang="it-IT" sz="3200" dirty="0" err="1" smtClean="0"/>
              <a:t>eventully</a:t>
            </a:r>
            <a:r>
              <a:rPr lang="it-IT" sz="3200" dirty="0" smtClean="0"/>
              <a:t> </a:t>
            </a:r>
            <a:r>
              <a:rPr lang="it-IT" sz="3200" dirty="0" err="1" smtClean="0"/>
              <a:t>errors</a:t>
            </a:r>
            <a:r>
              <a:rPr lang="it-IT" sz="3200" dirty="0" smtClean="0"/>
              <a:t> in the </a:t>
            </a:r>
            <a:r>
              <a:rPr lang="it-IT" sz="3200" dirty="0" err="1" smtClean="0"/>
              <a:t>message</a:t>
            </a:r>
            <a:r>
              <a:rPr lang="it-IT" sz="3200" dirty="0" smtClean="0"/>
              <a:t> broker or </a:t>
            </a:r>
            <a:r>
              <a:rPr lang="it-IT" sz="3200" dirty="0" err="1" smtClean="0"/>
              <a:t>application</a:t>
            </a:r>
            <a:endParaRPr lang="it-IT" sz="3200" dirty="0" smtClean="0"/>
          </a:p>
          <a:p>
            <a:pPr lvl="1"/>
            <a:endParaRPr lang="it-IT" dirty="0" smtClean="0"/>
          </a:p>
          <a:p>
            <a:pPr lvl="1"/>
            <a:endParaRPr lang="it-IT" dirty="0"/>
          </a:p>
        </p:txBody>
      </p:sp>
      <p:sp>
        <p:nvSpPr>
          <p:cNvPr id="15" name="Pentagono 14"/>
          <p:cNvSpPr/>
          <p:nvPr/>
        </p:nvSpPr>
        <p:spPr bwMode="auto">
          <a:xfrm>
            <a:off x="12565477" y="8946232"/>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6" name="Gallone 15"/>
          <p:cNvSpPr/>
          <p:nvPr/>
        </p:nvSpPr>
        <p:spPr bwMode="auto">
          <a:xfrm>
            <a:off x="15018121" y="8946232"/>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17" name="Gallone 16"/>
          <p:cNvSpPr/>
          <p:nvPr/>
        </p:nvSpPr>
        <p:spPr bwMode="auto">
          <a:xfrm>
            <a:off x="18744728" y="7794104"/>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CONFIMED</a:t>
            </a:r>
            <a:endParaRPr lang="it-IT" sz="3200" b="1" dirty="0">
              <a:solidFill>
                <a:schemeClr val="bg1"/>
              </a:solidFill>
              <a:ea typeface="ヒラギノ角ゴ ProN W3" charset="0"/>
              <a:cs typeface="ヒラギノ角ゴ ProN W3" charset="0"/>
            </a:endParaRPr>
          </a:p>
        </p:txBody>
      </p:sp>
      <p:sp>
        <p:nvSpPr>
          <p:cNvPr id="18" name="Gallone 17"/>
          <p:cNvSpPr/>
          <p:nvPr/>
        </p:nvSpPr>
        <p:spPr bwMode="auto">
          <a:xfrm>
            <a:off x="18744728" y="979904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NOT_CONFIMED</a:t>
            </a:r>
            <a:endParaRPr lang="it-IT" sz="3200" b="1" dirty="0">
              <a:solidFill>
                <a:schemeClr val="bg1"/>
              </a:solidFill>
              <a:ea typeface="ヒラギノ角ゴ ProN W3" charset="0"/>
              <a:cs typeface="ヒラギノ角ゴ ProN W3" charset="0"/>
            </a:endParaRPr>
          </a:p>
        </p:txBody>
      </p:sp>
      <p:cxnSp>
        <p:nvCxnSpPr>
          <p:cNvPr id="20" name="Connettore 7 19"/>
          <p:cNvCxnSpPr/>
          <p:nvPr/>
        </p:nvCxnSpPr>
        <p:spPr bwMode="auto">
          <a:xfrm flipV="1">
            <a:off x="18109774" y="8262474"/>
            <a:ext cx="1067002" cy="971790"/>
          </a:xfrm>
          <a:prstGeom prst="curvedConnector3">
            <a:avLst/>
          </a:prstGeom>
          <a:solidFill>
            <a:srgbClr val="BBE0E3"/>
          </a:solidFill>
          <a:ln w="101600"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Connettore 7 22"/>
          <p:cNvCxnSpPr>
            <a:stCxn id="16" idx="3"/>
          </p:cNvCxnSpPr>
          <p:nvPr/>
        </p:nvCxnSpPr>
        <p:spPr bwMode="auto">
          <a:xfrm>
            <a:off x="18109774" y="9414602"/>
            <a:ext cx="1219402" cy="852810"/>
          </a:xfrm>
          <a:prstGeom prst="curvedConnector3">
            <a:avLst>
              <a:gd name="adj1" fmla="val 31253"/>
            </a:avLst>
          </a:prstGeom>
          <a:solidFill>
            <a:srgbClr val="BBE0E3"/>
          </a:solidFill>
          <a:ln w="101600" cap="flat" cmpd="sng" algn="ctr">
            <a:solidFill>
              <a:srgbClr val="FF0000"/>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umetto 4 20"/>
          <p:cNvSpPr/>
          <p:nvPr/>
        </p:nvSpPr>
        <p:spPr bwMode="auto">
          <a:xfrm>
            <a:off x="2182888" y="396433"/>
            <a:ext cx="15050019" cy="8549799"/>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8132570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5"/>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nodeType="clickEffect">
                                  <p:stCondLst>
                                    <p:cond delay="0"/>
                                  </p:stCondLst>
                                  <p:childTnLst>
                                    <p:set>
                                      <p:cBhvr>
                                        <p:cTn id="31" dur="1" fill="hold">
                                          <p:stCondLst>
                                            <p:cond delay="0"/>
                                          </p:stCondLst>
                                        </p:cTn>
                                        <p:tgtEl>
                                          <p:spTgt spid="20"/>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7"/>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3"/>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5" grpId="0" animBg="1"/>
      <p:bldP spid="16" grpId="0" animBg="1"/>
      <p:bldP spid="17" grpId="0" animBg="1"/>
      <p:bldP spid="18"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Workflow</a:t>
            </a:r>
            <a:r>
              <a:rPr lang="it-IT" dirty="0" smtClean="0"/>
              <a:t> </a:t>
            </a:r>
            <a:r>
              <a:rPr lang="it-IT" dirty="0" err="1" smtClean="0"/>
              <a:t>mngt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Segnaposto contenuto 2"/>
          <p:cNvSpPr>
            <a:spLocks noGrp="1"/>
          </p:cNvSpPr>
          <p:nvPr>
            <p:ph idx="1"/>
          </p:nvPr>
        </p:nvSpPr>
        <p:spPr>
          <a:xfrm>
            <a:off x="-985464" y="7020662"/>
            <a:ext cx="12457384" cy="8061920"/>
          </a:xfrm>
        </p:spPr>
        <p:txBody>
          <a:bodyPr/>
          <a:lstStyle/>
          <a:p>
            <a:r>
              <a:rPr lang="it-IT" sz="3200" dirty="0" smtClean="0"/>
              <a:t>ADDED RECORD STATE IN THE WORKFLOW</a:t>
            </a:r>
          </a:p>
          <a:p>
            <a:pPr lvl="1"/>
            <a:r>
              <a:rPr lang="it-IT" sz="3200" dirty="0" smtClean="0"/>
              <a:t>State of </a:t>
            </a:r>
            <a:r>
              <a:rPr lang="it-IT" sz="3200" dirty="0" err="1" smtClean="0"/>
              <a:t>records</a:t>
            </a:r>
            <a:endParaRPr lang="it-IT" sz="3200" dirty="0" smtClean="0"/>
          </a:p>
          <a:p>
            <a:pPr lvl="1"/>
            <a:r>
              <a:rPr lang="it-IT" sz="3200" dirty="0" err="1" smtClean="0"/>
              <a:t>Informaton</a:t>
            </a:r>
            <a:r>
              <a:rPr lang="it-IT" sz="3200" dirty="0" smtClean="0"/>
              <a:t> </a:t>
            </a:r>
            <a:r>
              <a:rPr lang="it-IT" sz="3200" dirty="0" err="1" smtClean="0"/>
              <a:t>necesary</a:t>
            </a:r>
            <a:r>
              <a:rPr lang="it-IT" sz="3200" dirty="0" smtClean="0"/>
              <a:t> to </a:t>
            </a:r>
            <a:r>
              <a:rPr lang="it-IT" sz="3200" dirty="0" err="1" smtClean="0"/>
              <a:t>implement</a:t>
            </a:r>
            <a:r>
              <a:rPr lang="it-IT" sz="3200" dirty="0" smtClean="0"/>
              <a:t> </a:t>
            </a:r>
            <a:r>
              <a:rPr lang="it-IT" sz="3200" dirty="0" err="1" smtClean="0"/>
              <a:t>transactional</a:t>
            </a:r>
            <a:r>
              <a:rPr lang="it-IT" sz="3200" dirty="0" smtClean="0"/>
              <a:t> </a:t>
            </a:r>
            <a:r>
              <a:rPr lang="it-IT" sz="3200" dirty="0" err="1" smtClean="0"/>
              <a:t>behaviour</a:t>
            </a:r>
            <a:endParaRPr lang="it-IT" sz="3200" dirty="0" smtClean="0"/>
          </a:p>
          <a:p>
            <a:pPr lvl="1"/>
            <a:r>
              <a:rPr lang="it-IT" sz="3200" dirty="0" err="1" smtClean="0"/>
              <a:t>Bbokingstate</a:t>
            </a:r>
            <a:r>
              <a:rPr lang="it-IT" sz="3200" dirty="0" smtClean="0"/>
              <a:t> -&gt; </a:t>
            </a:r>
            <a:r>
              <a:rPr lang="it-IT" sz="3200" dirty="0" err="1" smtClean="0"/>
              <a:t>managing</a:t>
            </a:r>
            <a:r>
              <a:rPr lang="it-IT" sz="3200" dirty="0" smtClean="0"/>
              <a:t> the state of the record in the </a:t>
            </a:r>
            <a:r>
              <a:rPr lang="it-IT" sz="3200" dirty="0" err="1" smtClean="0"/>
              <a:t>workflow</a:t>
            </a:r>
            <a:endParaRPr lang="it-IT" sz="3200" dirty="0" smtClean="0"/>
          </a:p>
          <a:p>
            <a:pPr lvl="1"/>
            <a:r>
              <a:rPr lang="it-IT" sz="3200" dirty="0" err="1" smtClean="0"/>
              <a:t>Timestamof</a:t>
            </a:r>
            <a:r>
              <a:rPr lang="it-IT" sz="3200" dirty="0" smtClean="0"/>
              <a:t> </a:t>
            </a:r>
            <a:r>
              <a:rPr lang="it-IT" sz="3200" dirty="0" err="1" smtClean="0"/>
              <a:t>dcreation</a:t>
            </a:r>
            <a:r>
              <a:rPr lang="it-IT" sz="3200" dirty="0" smtClean="0"/>
              <a:t> to </a:t>
            </a:r>
            <a:r>
              <a:rPr lang="it-IT" sz="3200" dirty="0" err="1" smtClean="0"/>
              <a:t>manage</a:t>
            </a:r>
            <a:r>
              <a:rPr lang="it-IT" sz="3200" dirty="0" smtClean="0"/>
              <a:t> </a:t>
            </a:r>
            <a:r>
              <a:rPr lang="it-IT" sz="3200" dirty="0" err="1" smtClean="0"/>
              <a:t>eventully</a:t>
            </a:r>
            <a:r>
              <a:rPr lang="it-IT" sz="3200" dirty="0" smtClean="0"/>
              <a:t> </a:t>
            </a:r>
            <a:r>
              <a:rPr lang="it-IT" sz="3200" dirty="0" err="1" smtClean="0"/>
              <a:t>errors</a:t>
            </a:r>
            <a:r>
              <a:rPr lang="it-IT" sz="3200" dirty="0" smtClean="0"/>
              <a:t> in the </a:t>
            </a:r>
            <a:r>
              <a:rPr lang="it-IT" sz="3200" dirty="0" err="1" smtClean="0"/>
              <a:t>message</a:t>
            </a:r>
            <a:r>
              <a:rPr lang="it-IT" sz="3200" dirty="0" smtClean="0"/>
              <a:t> broker or </a:t>
            </a:r>
            <a:r>
              <a:rPr lang="it-IT" sz="3200" dirty="0" err="1" smtClean="0"/>
              <a:t>application</a:t>
            </a:r>
            <a:endParaRPr lang="it-IT" sz="3200" dirty="0" smtClean="0"/>
          </a:p>
          <a:p>
            <a:pPr lvl="1"/>
            <a:endParaRPr lang="it-IT" dirty="0" smtClean="0"/>
          </a:p>
          <a:p>
            <a:pPr lvl="1"/>
            <a:endParaRPr lang="it-IT" dirty="0"/>
          </a:p>
        </p:txBody>
      </p:sp>
      <p:sp>
        <p:nvSpPr>
          <p:cNvPr id="19" name="Pentagono 18"/>
          <p:cNvSpPr/>
          <p:nvPr/>
        </p:nvSpPr>
        <p:spPr bwMode="auto">
          <a:xfrm>
            <a:off x="3469865" y="7732950"/>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25" name="Connettore 7 24"/>
          <p:cNvCxnSpPr>
            <a:stCxn id="21" idx="3"/>
            <a:endCxn id="22" idx="1"/>
          </p:cNvCxnSpPr>
          <p:nvPr/>
        </p:nvCxnSpPr>
        <p:spPr bwMode="auto">
          <a:xfrm flipV="1">
            <a:off x="9014162" y="7049192"/>
            <a:ext cx="1404134" cy="1152128"/>
          </a:xfrm>
          <a:prstGeom prst="curvedConnector3">
            <a:avLst>
              <a:gd name="adj1" fmla="val 50000"/>
            </a:avLst>
          </a:prstGeom>
          <a:solidFill>
            <a:srgbClr val="BBE0E3"/>
          </a:solidFill>
          <a:ln w="101600" cap="flat" cmpd="sng" algn="ctr">
            <a:solidFill>
              <a:srgbClr val="5E50A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6" name="Connettore 7 25"/>
          <p:cNvCxnSpPr>
            <a:stCxn id="21" idx="3"/>
            <a:endCxn id="24" idx="1"/>
          </p:cNvCxnSpPr>
          <p:nvPr/>
        </p:nvCxnSpPr>
        <p:spPr bwMode="auto">
          <a:xfrm>
            <a:off x="9014162" y="8201320"/>
            <a:ext cx="6028420" cy="210559"/>
          </a:xfrm>
          <a:prstGeom prst="curvedConnector3">
            <a:avLst>
              <a:gd name="adj1" fmla="val 50000"/>
            </a:avLst>
          </a:prstGeom>
          <a:solidFill>
            <a:srgbClr val="BBE0E3"/>
          </a:solidFill>
          <a:ln w="101600" cap="flat" cmpd="sng" algn="ctr">
            <a:solidFill>
              <a:srgbClr val="5E50A1"/>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36" name="Gruppo 1035"/>
          <p:cNvGrpSpPr/>
          <p:nvPr/>
        </p:nvGrpSpPr>
        <p:grpSpPr>
          <a:xfrm>
            <a:off x="5922507" y="7732950"/>
            <a:ext cx="13254269" cy="4454869"/>
            <a:chOff x="5922507" y="7732950"/>
            <a:chExt cx="13254269" cy="4454869"/>
          </a:xfrm>
        </p:grpSpPr>
        <p:sp>
          <p:nvSpPr>
            <p:cNvPr id="27" name="Cilindro 26"/>
            <p:cNvSpPr/>
            <p:nvPr/>
          </p:nvSpPr>
          <p:spPr bwMode="auto">
            <a:xfrm rot="5400000">
              <a:off x="11649542" y="4660585"/>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8" name="Gruppo 7"/>
            <p:cNvGrpSpPr/>
            <p:nvPr/>
          </p:nvGrpSpPr>
          <p:grpSpPr>
            <a:xfrm>
              <a:off x="5922509" y="7732950"/>
              <a:ext cx="3091653" cy="3548481"/>
              <a:chOff x="5922509" y="7732950"/>
              <a:chExt cx="3091653" cy="3548481"/>
            </a:xfrm>
          </p:grpSpPr>
          <p:grpSp>
            <p:nvGrpSpPr>
              <p:cNvPr id="2" name="Gruppo 1"/>
              <p:cNvGrpSpPr/>
              <p:nvPr/>
            </p:nvGrpSpPr>
            <p:grpSpPr>
              <a:xfrm>
                <a:off x="5922509" y="7732950"/>
                <a:ext cx="3091653" cy="3548481"/>
                <a:chOff x="5922509" y="7732950"/>
                <a:chExt cx="3091653" cy="3548481"/>
              </a:xfrm>
            </p:grpSpPr>
            <p:sp>
              <p:nvSpPr>
                <p:cNvPr id="21" name="Gallone 20"/>
                <p:cNvSpPr/>
                <p:nvPr/>
              </p:nvSpPr>
              <p:spPr bwMode="auto">
                <a:xfrm>
                  <a:off x="5922509" y="7732950"/>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28" name="Documento 27"/>
                <p:cNvSpPr/>
                <p:nvPr/>
              </p:nvSpPr>
              <p:spPr bwMode="auto">
                <a:xfrm>
                  <a:off x="6373757" y="9913279"/>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cxnSp>
            <p:nvCxnSpPr>
              <p:cNvPr id="6" name="Connettore 2 5"/>
              <p:cNvCxnSpPr>
                <a:endCxn id="28" idx="0"/>
              </p:cNvCxnSpPr>
              <p:nvPr/>
            </p:nvCxnSpPr>
            <p:spPr bwMode="auto">
              <a:xfrm>
                <a:off x="7468335" y="8585760"/>
                <a:ext cx="0" cy="1327519"/>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1026" name="Gruppo 1025"/>
          <p:cNvGrpSpPr/>
          <p:nvPr/>
        </p:nvGrpSpPr>
        <p:grpSpPr>
          <a:xfrm>
            <a:off x="9949926" y="6580822"/>
            <a:ext cx="4608512" cy="4700609"/>
            <a:chOff x="9949926" y="6580822"/>
            <a:chExt cx="4608512" cy="4700609"/>
          </a:xfrm>
        </p:grpSpPr>
        <p:sp>
          <p:nvSpPr>
            <p:cNvPr id="22" name="Gallone 21"/>
            <p:cNvSpPr/>
            <p:nvPr/>
          </p:nvSpPr>
          <p:spPr bwMode="auto">
            <a:xfrm>
              <a:off x="9949926" y="658082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CONFIRMED</a:t>
              </a:r>
              <a:endParaRPr lang="it-IT" sz="3200" b="1" dirty="0">
                <a:solidFill>
                  <a:schemeClr val="bg1"/>
                </a:solidFill>
                <a:ea typeface="ヒラギノ角ゴ ProN W3" charset="0"/>
                <a:cs typeface="ヒラギノ角ゴ ProN W3" charset="0"/>
              </a:endParaRPr>
            </a:p>
          </p:txBody>
        </p:sp>
        <p:sp>
          <p:nvSpPr>
            <p:cNvPr id="29" name="Documento 28"/>
            <p:cNvSpPr/>
            <p:nvPr/>
          </p:nvSpPr>
          <p:spPr bwMode="auto">
            <a:xfrm>
              <a:off x="10693702" y="9913279"/>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1" name="Connettore 2 30"/>
            <p:cNvCxnSpPr>
              <a:stCxn id="22" idx="2"/>
              <a:endCxn id="29" idx="0"/>
            </p:cNvCxnSpPr>
            <p:nvPr/>
          </p:nvCxnSpPr>
          <p:spPr bwMode="auto">
            <a:xfrm>
              <a:off x="12019997" y="7517562"/>
              <a:ext cx="14775" cy="2395717"/>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035" name="Gruppo 1034"/>
          <p:cNvGrpSpPr/>
          <p:nvPr/>
        </p:nvGrpSpPr>
        <p:grpSpPr>
          <a:xfrm>
            <a:off x="14574212" y="7943509"/>
            <a:ext cx="4962604" cy="3337922"/>
            <a:chOff x="14529862" y="7943509"/>
            <a:chExt cx="4962604" cy="3337922"/>
          </a:xfrm>
        </p:grpSpPr>
        <p:sp>
          <p:nvSpPr>
            <p:cNvPr id="24" name="Gallone 23"/>
            <p:cNvSpPr/>
            <p:nvPr/>
          </p:nvSpPr>
          <p:spPr bwMode="auto">
            <a:xfrm>
              <a:off x="14529862" y="7943509"/>
              <a:ext cx="4962604"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NOT_CONFIRMED</a:t>
              </a:r>
              <a:endParaRPr lang="it-IT" sz="3200" b="1" dirty="0">
                <a:solidFill>
                  <a:schemeClr val="bg1"/>
                </a:solidFill>
                <a:ea typeface="ヒラギノ角ゴ ProN W3" charset="0"/>
                <a:cs typeface="ヒラギノ角ゴ ProN W3" charset="0"/>
              </a:endParaRPr>
            </a:p>
          </p:txBody>
        </p:sp>
        <p:sp>
          <p:nvSpPr>
            <p:cNvPr id="30" name="Documento 29"/>
            <p:cNvSpPr/>
            <p:nvPr/>
          </p:nvSpPr>
          <p:spPr bwMode="auto">
            <a:xfrm>
              <a:off x="15530746" y="9913279"/>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6" name="Connettore 2 35"/>
            <p:cNvCxnSpPr/>
            <p:nvPr/>
          </p:nvCxnSpPr>
          <p:spPr bwMode="auto">
            <a:xfrm flipH="1">
              <a:off x="16897668" y="8880249"/>
              <a:ext cx="1" cy="1033030"/>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16397333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record  </a:t>
            </a:r>
            <a:r>
              <a:rPr lang="it-IT" dirty="0" err="1" smtClean="0"/>
              <a:t>workflow</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Segnaposto contenuto 2"/>
          <p:cNvSpPr>
            <a:spLocks noGrp="1"/>
          </p:cNvSpPr>
          <p:nvPr>
            <p:ph idx="1"/>
          </p:nvPr>
        </p:nvSpPr>
        <p:spPr>
          <a:xfrm>
            <a:off x="11371105" y="10386392"/>
            <a:ext cx="6192688" cy="8061920"/>
          </a:xfrm>
        </p:spPr>
        <p:txBody>
          <a:bodyPr/>
          <a:lstStyle/>
          <a:p>
            <a:r>
              <a:rPr lang="it-IT" sz="3200" dirty="0" smtClean="0"/>
              <a:t>Put  …..</a:t>
            </a:r>
          </a:p>
          <a:p>
            <a:pPr lvl="1"/>
            <a:endParaRPr lang="it-IT" dirty="0" smtClean="0"/>
          </a:p>
          <a:p>
            <a:pPr lvl="1"/>
            <a:endParaRPr lang="it-IT" dirty="0"/>
          </a:p>
        </p:txBody>
      </p:sp>
      <p:sp>
        <p:nvSpPr>
          <p:cNvPr id="15" name="Pentagono 14"/>
          <p:cNvSpPr/>
          <p:nvPr/>
        </p:nvSpPr>
        <p:spPr bwMode="auto">
          <a:xfrm>
            <a:off x="2834773" y="4275339"/>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6" name="Gallone 15"/>
          <p:cNvSpPr/>
          <p:nvPr/>
        </p:nvSpPr>
        <p:spPr bwMode="auto">
          <a:xfrm>
            <a:off x="5287417" y="4275339"/>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17" name="Gallone 16"/>
          <p:cNvSpPr/>
          <p:nvPr/>
        </p:nvSpPr>
        <p:spPr bwMode="auto">
          <a:xfrm>
            <a:off x="9286259" y="3123211"/>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CONFIMED</a:t>
            </a:r>
            <a:endParaRPr lang="it-IT" sz="3200" b="1" dirty="0">
              <a:solidFill>
                <a:schemeClr val="bg1"/>
              </a:solidFill>
              <a:ea typeface="ヒラギノ角ゴ ProN W3" charset="0"/>
              <a:cs typeface="ヒラギノ角ゴ ProN W3" charset="0"/>
            </a:endParaRPr>
          </a:p>
        </p:txBody>
      </p:sp>
      <p:sp>
        <p:nvSpPr>
          <p:cNvPr id="18" name="Gallone 17"/>
          <p:cNvSpPr/>
          <p:nvPr/>
        </p:nvSpPr>
        <p:spPr bwMode="auto">
          <a:xfrm>
            <a:off x="13894771" y="5128149"/>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NOT_CONFIMED</a:t>
            </a:r>
            <a:endParaRPr lang="it-IT" sz="3200" b="1" dirty="0">
              <a:solidFill>
                <a:schemeClr val="bg1"/>
              </a:solidFill>
              <a:ea typeface="ヒラギノ角ゴ ProN W3" charset="0"/>
              <a:cs typeface="ヒラギノ角ゴ ProN W3" charset="0"/>
            </a:endParaRPr>
          </a:p>
        </p:txBody>
      </p:sp>
      <p:cxnSp>
        <p:nvCxnSpPr>
          <p:cNvPr id="20" name="Connettore 7 19"/>
          <p:cNvCxnSpPr>
            <a:stCxn id="16" idx="3"/>
            <a:endCxn id="17" idx="1"/>
          </p:cNvCxnSpPr>
          <p:nvPr/>
        </p:nvCxnSpPr>
        <p:spPr bwMode="auto">
          <a:xfrm flipV="1">
            <a:off x="8379070" y="3591581"/>
            <a:ext cx="1375559" cy="1152128"/>
          </a:xfrm>
          <a:prstGeom prst="curvedConnector3">
            <a:avLst>
              <a:gd name="adj1" fmla="val 50000"/>
            </a:avLst>
          </a:prstGeom>
          <a:solidFill>
            <a:srgbClr val="BBE0E3"/>
          </a:solidFill>
          <a:ln w="101600" cap="flat" cmpd="sng" algn="ctr">
            <a:solidFill>
              <a:srgbClr val="FF0000"/>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3" name="Connettore 7 22"/>
          <p:cNvCxnSpPr>
            <a:stCxn id="16" idx="3"/>
            <a:endCxn id="18" idx="1"/>
          </p:cNvCxnSpPr>
          <p:nvPr/>
        </p:nvCxnSpPr>
        <p:spPr bwMode="auto">
          <a:xfrm>
            <a:off x="8379070" y="4743709"/>
            <a:ext cx="5984071" cy="852810"/>
          </a:xfrm>
          <a:prstGeom prst="curvedConnector3">
            <a:avLst>
              <a:gd name="adj1" fmla="val 50000"/>
            </a:avLst>
          </a:prstGeom>
          <a:solidFill>
            <a:srgbClr val="BBE0E3"/>
          </a:solidFill>
          <a:ln w="101600" cap="flat" cmpd="sng" algn="ctr">
            <a:solidFill>
              <a:srgbClr val="FF0000"/>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9" name="Cilindro 18"/>
          <p:cNvSpPr/>
          <p:nvPr/>
        </p:nvSpPr>
        <p:spPr bwMode="auto">
          <a:xfrm rot="5400000">
            <a:off x="11014450" y="1202974"/>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3" name="Documento 12"/>
          <p:cNvSpPr/>
          <p:nvPr/>
        </p:nvSpPr>
        <p:spPr bwMode="auto">
          <a:xfrm>
            <a:off x="5738665" y="6455668"/>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24" name="Documento 23"/>
          <p:cNvSpPr/>
          <p:nvPr/>
        </p:nvSpPr>
        <p:spPr bwMode="auto">
          <a:xfrm>
            <a:off x="10249445" y="6455668"/>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25" name="Documento 24"/>
          <p:cNvSpPr/>
          <p:nvPr/>
        </p:nvSpPr>
        <p:spPr bwMode="auto">
          <a:xfrm>
            <a:off x="14895654" y="6455668"/>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26" name="Fumetto 4 25"/>
          <p:cNvSpPr/>
          <p:nvPr/>
        </p:nvSpPr>
        <p:spPr bwMode="auto">
          <a:xfrm>
            <a:off x="7799512" y="305271"/>
            <a:ext cx="15050019" cy="8549799"/>
          </a:xfrm>
          <a:prstGeom prst="cloudCallout">
            <a:avLst/>
          </a:pr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11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Backup </a:t>
            </a: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083382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6"/>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nodeType="clickEffect">
                                  <p:stCondLst>
                                    <p:cond delay="0"/>
                                  </p:stCondLst>
                                  <p:childTnLst>
                                    <p:set>
                                      <p:cBhvr>
                                        <p:cTn id="19" dur="1" fill="hold">
                                          <p:stCondLst>
                                            <p:cond delay="0"/>
                                          </p:stCondLst>
                                        </p:cTn>
                                        <p:tgtEl>
                                          <p:spTgt spid="2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7"/>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nodeType="clickEffect">
                                  <p:stCondLst>
                                    <p:cond delay="0"/>
                                  </p:stCondLst>
                                  <p:childTnLst>
                                    <p:set>
                                      <p:cBhvr>
                                        <p:cTn id="27" dur="1" fill="hold">
                                          <p:stCondLst>
                                            <p:cond delay="0"/>
                                          </p:stCondLst>
                                        </p:cTn>
                                        <p:tgtEl>
                                          <p:spTgt spid="2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8"/>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5" grpId="0" animBg="1"/>
      <p:bldP spid="16" grpId="0" animBg="1"/>
      <p:bldP spid="17" grpId="0" animBg="1"/>
      <p:bldP spid="18" grpId="0" animBg="1"/>
      <p:bldP spid="19"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7808624" y="1676400"/>
            <a:ext cx="5943551" cy="6425832"/>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scheduler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70723" y="4861738"/>
            <a:ext cx="14373605" cy="710963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endParaRPr lang="it-IT" sz="2400" dirty="0" smtClean="0">
              <a:latin typeface="Consolas"/>
            </a:endParaRPr>
          </a:p>
          <a:p>
            <a:r>
              <a:rPr lang="it-IT" sz="2400" dirty="0">
                <a:latin typeface="Consolas"/>
              </a:rPr>
              <a:t>    @</a:t>
            </a:r>
            <a:r>
              <a:rPr lang="it-IT" sz="2400" dirty="0" err="1">
                <a:latin typeface="Consolas"/>
              </a:rPr>
              <a:t>Scheduled</a:t>
            </a:r>
            <a:r>
              <a:rPr lang="it-IT" sz="2400" dirty="0">
                <a:latin typeface="Consolas"/>
              </a:rPr>
              <a:t>(</a:t>
            </a:r>
            <a:r>
              <a:rPr lang="it-IT" sz="2400" dirty="0" err="1">
                <a:latin typeface="Consolas"/>
              </a:rPr>
              <a:t>fixedRate</a:t>
            </a:r>
            <a:r>
              <a:rPr lang="it-IT" sz="2400" dirty="0">
                <a:latin typeface="Consolas"/>
              </a:rPr>
              <a:t> = </a:t>
            </a:r>
            <a:r>
              <a:rPr lang="it-IT" sz="2400" dirty="0">
                <a:solidFill>
                  <a:srgbClr val="800080"/>
                </a:solidFill>
                <a:latin typeface="Consolas"/>
              </a:rPr>
              <a:t>60000</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smtClean="0">
                <a:latin typeface="Consolas"/>
              </a:rPr>
              <a:t>);</a:t>
            </a:r>
          </a:p>
          <a:p>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0" name="Rettangolo 9"/>
          <p:cNvSpPr/>
          <p:nvPr/>
        </p:nvSpPr>
        <p:spPr bwMode="auto">
          <a:xfrm>
            <a:off x="1246785" y="6955185"/>
            <a:ext cx="5760640" cy="108123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1246784" y="990862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CasellaDiTesto 10"/>
          <p:cNvSpPr txBox="1"/>
          <p:nvPr/>
        </p:nvSpPr>
        <p:spPr>
          <a:xfrm>
            <a:off x="788047" y="1849855"/>
            <a:ext cx="18434048"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dirty="0">
                <a:latin typeface="Consolas"/>
              </a:rPr>
              <a:t>@</a:t>
            </a:r>
            <a:r>
              <a:rPr lang="it-IT" sz="2800" dirty="0" err="1">
                <a:latin typeface="Consolas"/>
              </a:rPr>
              <a:t>EnableScheduling</a:t>
            </a:r>
            <a:r>
              <a:rPr lang="en-US" sz="2800" dirty="0" smtClean="0">
                <a:latin typeface="Consolas"/>
              </a:rPr>
              <a:t/>
            </a:r>
            <a:br>
              <a:rPr lang="en-US" sz="2800" dirty="0" smtClean="0">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sp>
        <p:nvSpPr>
          <p:cNvPr id="12" name="Rettangolo 11"/>
          <p:cNvSpPr/>
          <p:nvPr/>
        </p:nvSpPr>
        <p:spPr bwMode="auto">
          <a:xfrm>
            <a:off x="710584" y="2349327"/>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246785" y="1067821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1254450" y="11457706"/>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P spid="8" grpId="0" animBg="1"/>
      <p:bldP spid="14" grpId="0" animBg="1"/>
      <p:bldP spid="15"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7808624" y="1676400"/>
            <a:ext cx="5943551" cy="6425832"/>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clean</a:t>
            </a:r>
            <a:r>
              <a:rPr lang="it-IT" dirty="0" smtClean="0"/>
              <a:t> up </a:t>
            </a:r>
            <a:r>
              <a:rPr lang="it-IT" dirty="0" err="1" smtClean="0"/>
              <a:t>scheduler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4717" y="1817440"/>
            <a:ext cx="14373605" cy="120032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smtClean="0">
                <a:latin typeface="Consolas"/>
              </a:rPr>
              <a:t>cleaenre</a:t>
            </a:r>
            <a:r>
              <a:rPr lang="it-IT" sz="2400" dirty="0" smtClean="0">
                <a:latin typeface="Consolas"/>
              </a:rPr>
              <a:t> </a:t>
            </a: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0" name="Rettangolo 9"/>
          <p:cNvSpPr/>
          <p:nvPr/>
        </p:nvSpPr>
        <p:spPr bwMode="auto">
          <a:xfrm>
            <a:off x="1246785" y="6955185"/>
            <a:ext cx="5760640" cy="108123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1246784" y="990862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246785" y="10678219"/>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1254450" y="11457706"/>
            <a:ext cx="13249472" cy="6835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2608309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P spid="8" grpId="0" animBg="1"/>
      <p:bldP spid="14" grpId="0" animBg="1"/>
      <p:bldP spid="15" grpId="0" animBg="1"/>
    </p:bld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829865692"/>
      </p:ext>
    </p:extLst>
  </p:cSld>
  <p:clrMapOvr>
    <a:masterClrMapping/>
  </p:clrMapOvr>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sz="2400" dirty="0" err="1" smtClean="0"/>
              <a:t>Discovery</a:t>
            </a:r>
            <a:r>
              <a:rPr lang="it-IT" sz="2400" dirty="0" smtClean="0"/>
              <a:t> </a:t>
            </a:r>
            <a:r>
              <a:rPr lang="it-IT" sz="2400" dirty="0" err="1" smtClean="0"/>
              <a:t>services</a:t>
            </a:r>
            <a:r>
              <a:rPr lang="it-IT" sz="2400" dirty="0" smtClean="0"/>
              <a:t> </a:t>
            </a:r>
            <a:r>
              <a:rPr lang="it-IT" sz="2400" dirty="0" err="1" smtClean="0"/>
              <a:t>provided</a:t>
            </a:r>
            <a:r>
              <a:rPr lang="it-IT" sz="2400" dirty="0" smtClean="0"/>
              <a:t> by Eureka</a:t>
            </a:r>
          </a:p>
          <a:p>
            <a:r>
              <a:rPr lang="it-IT" sz="2400" dirty="0"/>
              <a:t>PROBLEM: DECOUPLIG REALIZED ALSO WITH SERVICE DISCOVERY WITHOUT P2P WIRING</a:t>
            </a:r>
          </a:p>
          <a:p>
            <a:r>
              <a:rPr lang="it-IT" sz="2400" dirty="0"/>
              <a:t>Go </a:t>
            </a:r>
            <a:r>
              <a:rPr lang="it-IT" sz="2400" dirty="0" err="1"/>
              <a:t>ahead</a:t>
            </a:r>
            <a:r>
              <a:rPr lang="it-IT" sz="2400" dirty="0"/>
              <a:t> p2p </a:t>
            </a:r>
            <a:r>
              <a:rPr lang="it-IT" sz="2400" dirty="0" err="1"/>
              <a:t>wiring</a:t>
            </a:r>
            <a:r>
              <a:rPr lang="it-IT" sz="2400" dirty="0"/>
              <a:t> :EUREKA: </a:t>
            </a:r>
            <a:r>
              <a:rPr lang="it-IT" sz="2400" dirty="0" smtClean="0"/>
              <a:t>DEFINITION</a:t>
            </a:r>
          </a:p>
          <a:p>
            <a:r>
              <a:rPr lang="en-US" sz="2400" dirty="0"/>
              <a:t>The Eureka is described by Netflix as</a:t>
            </a:r>
            <a:endParaRPr lang="it-IT" sz="2400" dirty="0"/>
          </a:p>
          <a:p>
            <a:pPr marL="0" indent="0">
              <a:buNone/>
            </a:pPr>
            <a:r>
              <a:rPr lang="en-US" sz="2400" dirty="0"/>
              <a:t>a </a:t>
            </a:r>
            <a:endParaRPr lang="en-US" sz="2400" dirty="0" smtClean="0"/>
          </a:p>
          <a:p>
            <a:pPr marL="742950" indent="-742950">
              <a:buFont typeface="+mj-lt"/>
              <a:buAutoNum type="arabicPeriod"/>
            </a:pPr>
            <a:r>
              <a:rPr lang="en-US" sz="2800" dirty="0" smtClean="0"/>
              <a:t>Service discovery is one of the key tenets of a </a:t>
            </a:r>
            <a:r>
              <a:rPr lang="en-US" sz="2800" dirty="0" err="1" smtClean="0"/>
              <a:t>microservices</a:t>
            </a:r>
            <a:r>
              <a:rPr lang="en-US" sz="2800" dirty="0" smtClean="0"/>
              <a:t> based architecture.</a:t>
            </a:r>
          </a:p>
          <a:p>
            <a:pPr marL="742950" indent="-742950">
              <a:buFont typeface="+mj-lt"/>
              <a:buAutoNum type="arabicPeriod"/>
            </a:pPr>
            <a:r>
              <a:rPr lang="en-US" sz="2800" dirty="0" smtClean="0"/>
              <a:t>Eureka is the </a:t>
            </a:r>
            <a:r>
              <a:rPr lang="en-US" sz="2800" dirty="0" err="1" smtClean="0"/>
              <a:t>netflix</a:t>
            </a:r>
            <a:r>
              <a:rPr lang="en-US" sz="2800" dirty="0" smtClean="0"/>
              <a:t> service discovery server and client that allows </a:t>
            </a:r>
            <a:r>
              <a:rPr lang="en-US" sz="2800" dirty="0" err="1" smtClean="0"/>
              <a:t>applcation</a:t>
            </a:r>
            <a:r>
              <a:rPr lang="en-US" sz="2800" dirty="0" smtClean="0"/>
              <a:t> services to find each other dynamically</a:t>
            </a:r>
          </a:p>
          <a:p>
            <a:pPr marL="742950" indent="-742950">
              <a:buFont typeface="+mj-lt"/>
              <a:buAutoNum type="arabicPeriod"/>
            </a:pPr>
            <a:r>
              <a:rPr lang="en-US" sz="2800" dirty="0" smtClean="0"/>
              <a:t>The server can be configured and deployed to be highly available with each server replicating state about the registered service to the others.</a:t>
            </a:r>
          </a:p>
          <a:p>
            <a:pPr marL="742950" indent="-742950">
              <a:buFont typeface="+mj-lt"/>
              <a:buAutoNum type="arabicPeriod"/>
            </a:pPr>
            <a:r>
              <a:rPr lang="en-US" sz="2800" dirty="0" smtClean="0"/>
              <a:t>Eureka is REST </a:t>
            </a:r>
            <a:r>
              <a:rPr lang="en-US" sz="2800" dirty="0"/>
              <a:t>based service </a:t>
            </a:r>
            <a:r>
              <a:rPr lang="en-US" sz="2800" strike="sngStrike" dirty="0"/>
              <a:t>that is primarily used in the AWS cloud </a:t>
            </a:r>
            <a:r>
              <a:rPr lang="en-US" sz="2800" dirty="0"/>
              <a:t>for locating services for the purpose of load balancing and failover of middle-tier servers. We call this service, the Eureka Server. </a:t>
            </a:r>
            <a:endParaRPr lang="en-US" sz="2800" dirty="0" smtClean="0"/>
          </a:p>
          <a:p>
            <a:pPr marL="742950" indent="-742950">
              <a:buFont typeface="+mj-lt"/>
              <a:buAutoNum type="arabicPeriod"/>
            </a:pPr>
            <a:r>
              <a:rPr lang="en-US" sz="2800" dirty="0" smtClean="0"/>
              <a:t>Eureka </a:t>
            </a:r>
            <a:r>
              <a:rPr lang="en-US" sz="2800" dirty="0"/>
              <a:t>also comes with a Java-based client </a:t>
            </a:r>
            <a:r>
              <a:rPr lang="en-US" sz="2800" dirty="0" err="1"/>
              <a:t>component,the</a:t>
            </a:r>
            <a:r>
              <a:rPr lang="en-US" sz="2800" dirty="0"/>
              <a:t> Eureka Client, which makes interactions with the service much easier. The client also has a built-in load balancer that does basic round-robin load balancing.</a:t>
            </a:r>
            <a:endParaRPr lang="it-IT" sz="2800" dirty="0"/>
          </a:p>
          <a:p>
            <a:pPr marL="742950" indent="-742950">
              <a:buFont typeface="+mj-lt"/>
              <a:buAutoNum type="arabicPeriod"/>
            </a:pPr>
            <a:r>
              <a:rPr lang="en-US" sz="2800" dirty="0"/>
              <a:t>So basically, Eureka is a register, that will know where which one of our services lives, how many instances of they are up (or down) and how to access them.</a:t>
            </a:r>
            <a:endParaRPr lang="it-IT" sz="2800" dirty="0"/>
          </a:p>
          <a:p>
            <a:pPr marL="742950" indent="-742950">
              <a:buFont typeface="+mj-lt"/>
              <a:buAutoNum type="arabicPeriod"/>
            </a:pPr>
            <a:r>
              <a:rPr lang="en-US" sz="2800" dirty="0" smtClean="0"/>
              <a:t>(By means of  Spring Cloud) Thanks </a:t>
            </a:r>
            <a:r>
              <a:rPr lang="en-US" sz="2800" dirty="0"/>
              <a:t>to </a:t>
            </a:r>
            <a:r>
              <a:rPr lang="en-US" sz="2800" dirty="0" smtClean="0"/>
              <a:t>Spring Cloud , </a:t>
            </a:r>
            <a:r>
              <a:rPr lang="en-US" sz="2800" dirty="0"/>
              <a:t>all the complexity to get a Eureka server up and running was wrapped inside useful libraries that we'll be using in this series</a:t>
            </a:r>
            <a:r>
              <a:rPr lang="en-US" sz="2800" dirty="0" smtClean="0"/>
              <a:t>.</a:t>
            </a:r>
          </a:p>
          <a:p>
            <a:pPr marL="742950" indent="-742950">
              <a:buFont typeface="+mj-lt"/>
              <a:buAutoNum type="arabicPeriod"/>
            </a:pPr>
            <a:r>
              <a:rPr lang="en-US" sz="2800" dirty="0" smtClean="0"/>
              <a:t>Service discovery server Netflix Eureka allows </a:t>
            </a:r>
            <a:r>
              <a:rPr lang="en-US" sz="2800" dirty="0" err="1" smtClean="0"/>
              <a:t>microservices</a:t>
            </a:r>
            <a:r>
              <a:rPr lang="en-US" sz="2800" dirty="0" smtClean="0"/>
              <a:t> to </a:t>
            </a:r>
            <a:r>
              <a:rPr lang="en-US" sz="2800" dirty="0" err="1" smtClean="0"/>
              <a:t>regiter</a:t>
            </a:r>
            <a:r>
              <a:rPr lang="en-US" sz="2800" dirty="0" smtClean="0"/>
              <a:t> themselves as they appear in the system landscape</a:t>
            </a:r>
            <a:endParaRPr lang="it-IT" sz="2800"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pPr marL="742950" indent="-742950">
              <a:buFont typeface="+mj-lt"/>
              <a:buAutoNum type="arabicPeriod"/>
            </a:pPr>
            <a:r>
              <a:rPr lang="en-US" dirty="0" smtClean="0"/>
              <a:t>When a client registers with Eureka it provides meta-data about </a:t>
            </a:r>
            <a:r>
              <a:rPr lang="en-US" dirty="0" err="1" smtClean="0"/>
              <a:t>itsself</a:t>
            </a:r>
            <a:r>
              <a:rPr lang="en-US" dirty="0" smtClean="0"/>
              <a:t> (</a:t>
            </a:r>
            <a:r>
              <a:rPr lang="en-US" dirty="0" err="1" smtClean="0"/>
              <a:t>host,port</a:t>
            </a:r>
            <a:r>
              <a:rPr lang="en-US" dirty="0" smtClean="0"/>
              <a:t>, URL), Eureka receives </a:t>
            </a:r>
            <a:r>
              <a:rPr lang="en-US" dirty="0" err="1" smtClean="0"/>
              <a:t>hearthbeat</a:t>
            </a:r>
            <a:r>
              <a:rPr lang="en-US" dirty="0" smtClean="0"/>
              <a:t> messages from each instance belonging to a service </a:t>
            </a:r>
          </a:p>
          <a:p>
            <a:pPr marL="742950" indent="-742950">
              <a:buFont typeface="+mj-lt"/>
              <a:buAutoNum type="arabicPeriod"/>
            </a:pPr>
            <a:r>
              <a:rPr lang="en-US" dirty="0" smtClean="0"/>
              <a:t>If the </a:t>
            </a:r>
            <a:r>
              <a:rPr lang="en-US" dirty="0" err="1" smtClean="0"/>
              <a:t>hearthbeat</a:t>
            </a:r>
            <a:r>
              <a:rPr lang="en-US" dirty="0" smtClean="0"/>
              <a:t> fails over a configurable timetable the instance is removed</a:t>
            </a:r>
          </a:p>
          <a:p>
            <a:pPr marL="742950" indent="-742950">
              <a:buFont typeface="+mj-lt"/>
              <a:buAutoNum type="arabicPeriod"/>
            </a:pPr>
            <a:endParaRPr lang="en-US" dirty="0" smtClean="0"/>
          </a:p>
          <a:p>
            <a:pPr marL="742950" indent="-742950">
              <a:buFont typeface="+mj-lt"/>
              <a:buAutoNum type="arabicPeriod"/>
            </a:pPr>
            <a:r>
              <a:rPr lang="en-US" dirty="0" smtClean="0"/>
              <a:t>Eureka does not use a backend store and all services instance in the registry have to send an heartbeat to keep their registration up to date (so </a:t>
            </a:r>
            <a:r>
              <a:rPr lang="en-US" dirty="0" err="1" smtClean="0"/>
              <a:t>ths</a:t>
            </a:r>
            <a:r>
              <a:rPr lang="en-US" dirty="0" smtClean="0"/>
              <a:t> can be done in memory)</a:t>
            </a:r>
          </a:p>
          <a:p>
            <a:pPr marL="742950" indent="-742950">
              <a:buFont typeface="+mj-lt"/>
              <a:buAutoNum type="arabicPeriod"/>
            </a:pPr>
            <a:r>
              <a:rPr lang="en-US" dirty="0" smtClean="0"/>
              <a:t>Client have an in memory cache of Eureka registration (they don’t have to go to the registry for every single request to a service)</a:t>
            </a:r>
          </a:p>
          <a:p>
            <a:pPr marL="742950" indent="-742950">
              <a:buFont typeface="+mj-lt"/>
              <a:buAutoNum type="arabicPeriod"/>
            </a:pPr>
            <a:r>
              <a:rPr lang="en-US" dirty="0" smtClean="0"/>
              <a:t>Eureka server is also a client and require (at least one) service URL to locate a peer. In the following demo this </a:t>
            </a:r>
            <a:r>
              <a:rPr lang="en-US" dirty="0" err="1" smtClean="0"/>
              <a:t>behaviour</a:t>
            </a:r>
            <a:r>
              <a:rPr lang="en-US" dirty="0" smtClean="0"/>
              <a:t> has been switched off (the client side </a:t>
            </a:r>
            <a:r>
              <a:rPr lang="en-US" dirty="0" err="1" smtClean="0"/>
              <a:t>behaviuor</a:t>
            </a:r>
            <a:r>
              <a:rPr lang="en-US" dirty="0" smtClean="0"/>
              <a:t>) (standalone mode) so it does not keep </a:t>
            </a:r>
            <a:r>
              <a:rPr lang="en-US" dirty="0" err="1" smtClean="0"/>
              <a:t>tring</a:t>
            </a:r>
            <a:r>
              <a:rPr lang="en-US" dirty="0" smtClean="0"/>
              <a:t> and failing to  reach its pears.</a:t>
            </a:r>
          </a:p>
          <a:p>
            <a:pPr marL="742950" indent="-742950">
              <a:buFont typeface="+mj-lt"/>
              <a:buAutoNum type="arabicPeriod"/>
            </a:pPr>
            <a:endParaRPr lang="en-US" strike="sngStrike" dirty="0"/>
          </a:p>
          <a:p>
            <a:pPr marL="742950" indent="-742950">
              <a:buFont typeface="+mj-lt"/>
              <a:buAutoNum type="arabicPeriod"/>
            </a:pPr>
            <a:r>
              <a:rPr lang="en-US" dirty="0" smtClean="0">
                <a:solidFill>
                  <a:srgbClr val="FF0000"/>
                </a:solidFill>
              </a:rPr>
              <a:t>DEMO STANDALONE MODE</a:t>
            </a:r>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2910646183"/>
      </p:ext>
    </p:extLst>
  </p:cSld>
  <p:clrMapOvr>
    <a:masterClrMapping/>
  </p:clrMapOvr>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 stand alone mode</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in a stand alone mode </a:t>
            </a:r>
            <a:r>
              <a:rPr lang="it-IT" dirty="0" err="1" smtClean="0"/>
              <a:t>is</a:t>
            </a:r>
            <a:r>
              <a:rPr lang="it-IT" dirty="0" smtClean="0"/>
              <a:t> </a:t>
            </a:r>
            <a:r>
              <a:rPr lang="it-IT" dirty="0" err="1" smtClean="0"/>
              <a:t>fairly</a:t>
            </a:r>
            <a:r>
              <a:rPr lang="it-IT" dirty="0" smtClean="0"/>
              <a:t> </a:t>
            </a:r>
            <a:r>
              <a:rPr lang="it-IT" dirty="0" err="1" smtClean="0"/>
              <a:t>resilient</a:t>
            </a:r>
            <a:r>
              <a:rPr lang="it-IT" dirty="0" smtClean="0"/>
              <a:t> to </a:t>
            </a:r>
            <a:r>
              <a:rPr lang="it-IT" dirty="0" err="1" smtClean="0"/>
              <a:t>failure</a:t>
            </a:r>
            <a:r>
              <a:rPr lang="it-IT" dirty="0" smtClean="0"/>
              <a:t>. </a:t>
            </a:r>
            <a:endParaRPr lang="en-US" dirty="0"/>
          </a:p>
          <a:p>
            <a:pPr marL="0" indent="0" eaLnBrk="1" fontAlgn="t" hangingPunct="1">
              <a:buNone/>
            </a:pPr>
            <a:endParaRPr lang="it-IT" dirty="0"/>
          </a:p>
          <a:p>
            <a:pPr eaLnBrk="1" fontAlgn="t" hangingPunct="1"/>
            <a:r>
              <a:rPr lang="it-IT" dirty="0" smtClean="0"/>
              <a:t> </a:t>
            </a:r>
            <a:r>
              <a:rPr lang="it-IT" dirty="0" err="1" smtClean="0"/>
              <a:t>standalone</a:t>
            </a:r>
            <a:r>
              <a:rPr lang="it-IT" dirty="0" smtClean="0"/>
              <a:t> mode </a:t>
            </a:r>
            <a:r>
              <a:rPr lang="it-IT" dirty="0" err="1" smtClean="0"/>
              <a:t>swtich</a:t>
            </a:r>
            <a:r>
              <a:rPr lang="it-IT" dirty="0" smtClean="0"/>
              <a:t> off the client </a:t>
            </a:r>
            <a:r>
              <a:rPr lang="it-IT" dirty="0" err="1" smtClean="0"/>
              <a:t>dide</a:t>
            </a:r>
            <a:r>
              <a:rPr lang="it-IT" dirty="0" smtClean="0"/>
              <a:t> </a:t>
            </a:r>
            <a:r>
              <a:rPr lang="it-IT" dirty="0" err="1" smtClean="0"/>
              <a:t>behaviuor</a:t>
            </a:r>
            <a:endParaRPr lang="it-IT" dirty="0" smtClean="0"/>
          </a:p>
          <a:p>
            <a:pPr eaLnBrk="1" fontAlgn="t" hangingPunct="1"/>
            <a:r>
              <a:rPr lang="it-IT" dirty="0" smtClean="0"/>
              <a:t>Cache client </a:t>
            </a:r>
            <a:r>
              <a:rPr lang="it-IT" dirty="0" smtClean="0">
                <a:sym typeface="Wingdings" pitchFamily="2" charset="2"/>
              </a:rPr>
              <a:t> cache server  by </a:t>
            </a:r>
            <a:r>
              <a:rPr lang="it-IT" dirty="0" err="1" smtClean="0">
                <a:sym typeface="Wingdings" pitchFamily="2" charset="2"/>
              </a:rPr>
              <a:t>means</a:t>
            </a:r>
            <a:r>
              <a:rPr lang="it-IT" dirty="0" smtClean="0">
                <a:sym typeface="Wingdings" pitchFamily="2" charset="2"/>
              </a:rPr>
              <a:t> of </a:t>
            </a:r>
            <a:r>
              <a:rPr lang="it-IT" dirty="0" err="1" smtClean="0">
                <a:sym typeface="Wingdings" pitchFamily="2" charset="2"/>
              </a:rPr>
              <a:t>hearthbeat</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664" y="167342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6435</TotalTime>
  <Pages>0</Pages>
  <Words>8251</Words>
  <Characters>0</Characters>
  <Application>Microsoft Office PowerPoint</Application>
  <PresentationFormat>Personalizzato</PresentationFormat>
  <Lines>0</Lines>
  <Paragraphs>1308</Paragraphs>
  <Slides>129</Slides>
  <Notes>9</Notes>
  <HiddenSlides>0</HiddenSlides>
  <MMClips>0</MMClips>
  <ScaleCrop>false</ScaleCrop>
  <HeadingPairs>
    <vt:vector size="4" baseType="variant">
      <vt:variant>
        <vt:lpstr>Tema</vt:lpstr>
      </vt:variant>
      <vt:variant>
        <vt:i4>3</vt:i4>
      </vt:variant>
      <vt:variant>
        <vt:lpstr>Titoli diapositive</vt:lpstr>
      </vt:variant>
      <vt:variant>
        <vt:i4>129</vt:i4>
      </vt:variant>
    </vt:vector>
  </HeadingPairs>
  <TitlesOfParts>
    <vt:vector size="132" baseType="lpstr">
      <vt:lpstr>Default - Title Slide</vt:lpstr>
      <vt:lpstr>Default - 1_Title Slide</vt:lpstr>
      <vt:lpstr>Default - 1_Title and Content</vt:lpstr>
      <vt:lpstr>Full lifecycle of a microservice: how to realize a fault-tolerant and reliable architecture and deliver it as a Docker container or in a Cloud environment</vt:lpstr>
      <vt:lpstr>[Abstract]</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Presentazione standard di PowerPoint</vt:lpstr>
      <vt:lpstr>Presentazione standard di PowerPoint</vt:lpstr>
      <vt:lpstr>Requirements fullfilment: lifecycle process</vt:lpstr>
      <vt:lpstr>Presentazione standard di PowerPoint</vt:lpstr>
      <vt:lpstr>Presentazione standard di PowerPoint</vt:lpstr>
      <vt:lpstr>Microservices: implementing the «Database per Service» pattern</vt:lpstr>
      <vt:lpstr>(Requirements fullfilment:)Lifecycle process</vt:lpstr>
      <vt:lpstr>Presentazione standard di PowerPoint</vt:lpstr>
      <vt:lpstr>Presentazione standard di PowerPoint</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Presentazione standard di PowerPoint</vt:lpstr>
      <vt:lpstr>[INTEGRATION TEST]</vt:lpstr>
      <vt:lpstr>Docker</vt:lpstr>
      <vt:lpstr>Docker</vt:lpstr>
      <vt:lpstr>Docker</vt:lpstr>
      <vt:lpstr>Docker and Spring Boot </vt:lpstr>
      <vt:lpstr>Docker commands Docker to package Spring Boot applications</vt:lpstr>
      <vt:lpstr>INTEGRATION TEST </vt:lpstr>
      <vt:lpstr>Presentazione standard di PowerPoint</vt:lpstr>
      <vt:lpstr>QUALITY ASSURANCE</vt:lpstr>
      <vt:lpstr>[QUALITY ASSURANCE]</vt:lpstr>
      <vt:lpstr>Docker Hub</vt:lpstr>
      <vt:lpstr>Docker Hub</vt:lpstr>
      <vt:lpstr>Jenkins@Openshift</vt:lpstr>
      <vt:lpstr>Presentazione standard di PowerPoint</vt:lpstr>
      <vt:lpstr>QUALITY ASSURANCE</vt:lpstr>
      <vt:lpstr>QUALITY ASSURANCE</vt:lpstr>
      <vt:lpstr>QUALITY ASSURANCE</vt:lpstr>
      <vt:lpstr>QUALITY ASSURANCE</vt:lpstr>
      <vt:lpstr>QUALITY ASSURANCE</vt:lpstr>
      <vt:lpstr>QUALITY ASSURANCE</vt:lpstr>
      <vt:lpstr>QUALITY ASSURANCE</vt:lpstr>
      <vt:lpstr>Presentazione standard di PowerPoint</vt:lpstr>
      <vt:lpstr>[PRODUCTION]</vt:lpstr>
      <vt:lpstr>PRODUCTION</vt:lpstr>
      <vt:lpstr>PRODUCTION</vt:lpstr>
      <vt:lpstr>PRODUCTION</vt:lpstr>
      <vt:lpstr>PRODUCTION</vt:lpstr>
      <vt:lpstr>PRODUCTION</vt:lpstr>
      <vt:lpstr>PRODUCTION deploy pws </vt:lpstr>
      <vt:lpstr>PRODUCTION deploy pws </vt:lpstr>
      <vt:lpstr>PRODUCTION deploy pws </vt:lpstr>
      <vt:lpstr>PRODUCTION</vt:lpstr>
      <vt:lpstr>PRODUCTION</vt:lpstr>
      <vt:lpstr>Presentazione standard di PowerPoint</vt:lpstr>
      <vt:lpstr>Microservices: data consistency issues </vt:lpstr>
      <vt:lpstr>Microservices: event driven approach </vt:lpstr>
      <vt:lpstr>Event driven architecture: base model</vt:lpstr>
      <vt:lpstr>Event driven architecture: Apache Kafka message broker </vt:lpstr>
      <vt:lpstr>Event driven architecture: system landscape</vt:lpstr>
      <vt:lpstr>Event driven architecture: system landscape</vt:lpstr>
      <vt:lpstr>Event driven architecture: system landscape</vt:lpstr>
      <vt:lpstr>Event driven architecture: system landscape</vt:lpstr>
      <vt:lpstr>Event driven architecture: system landscape</vt:lpstr>
      <vt:lpstr>Event driven architecture: system landscape</vt:lpstr>
      <vt:lpstr>System Landscape description</vt:lpstr>
      <vt:lpstr>Presentazione standard di PowerPoint</vt:lpstr>
      <vt:lpstr>Event driven Architecture </vt:lpstr>
      <vt:lpstr>Event driven Architecture consumer topics </vt:lpstr>
      <vt:lpstr>Event driven Architecture consumer topics implementation </vt:lpstr>
      <vt:lpstr>Event driven Architecture consuming topics </vt:lpstr>
      <vt:lpstr>Event driven Architecture database upgrade</vt:lpstr>
      <vt:lpstr>Event driven Architecture Workflow mngt</vt:lpstr>
      <vt:lpstr>Event driven Architecture record  workflow</vt:lpstr>
      <vt:lpstr>Event driven Architecture scheduler</vt:lpstr>
      <vt:lpstr>Event driven Architecture clean up scheduler</vt:lpstr>
      <vt:lpstr>Presentazione standard di PowerPoint</vt:lpstr>
      <vt:lpstr>Wiring Microservice: Discovery Service</vt:lpstr>
      <vt:lpstr>Wiring Microservice: Discovery Service</vt:lpstr>
      <vt:lpstr>Discovery Services: Eureka stand alone mode</vt:lpstr>
      <vt:lpstr>Wiring Microservice: Discovery Service</vt:lpstr>
      <vt:lpstr>Wiring Microservice: Discovery Service SERVER</vt:lpstr>
      <vt:lpstr>Wiring Microservice: Discovery Service SERVICE</vt:lpstr>
      <vt:lpstr>Wiring Microservice: Discovery Service CONSUMER</vt:lpstr>
      <vt:lpstr>Wiring Microservice: Load balancing CONSUMER</vt:lpstr>
      <vt:lpstr>Wiring Microservice: Load balancing CONSUMER  feign client</vt:lpstr>
      <vt:lpstr>Presentazione standard di PowerPoint</vt:lpstr>
      <vt:lpstr>Discovery and load balancing Netflix Ribon </vt:lpstr>
      <vt:lpstr>Service discovery, dynamic routing and load balancing: system landscape </vt:lpstr>
      <vt:lpstr>Presentazione standard di PowerPoint</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Presentazione standard di PowerPoint</vt:lpstr>
      <vt:lpstr>Conclusions</vt:lpstr>
      <vt:lpstr>What’s next?</vt:lpstr>
      <vt:lpstr>References</vt:lpstr>
      <vt:lpstr>Closing </vt:lpstr>
      <vt:lpstr>Presentazione standard di PowerPoint</vt:lpstr>
      <vt:lpstr>Presentazione standard di PowerPoint</vt:lpstr>
      <vt:lpstr>System landscape</vt:lpstr>
      <vt:lpstr>System landscape</vt:lpstr>
      <vt:lpstr>System landscape</vt:lpstr>
      <vt:lpstr>System landscape</vt:lpstr>
      <vt:lpstr>Technology stack</vt:lpstr>
      <vt:lpstr>Microservices: implementing the «Database per Service» pattern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Poste Italiane S.P.A.</cp:lastModifiedBy>
  <cp:revision>899</cp:revision>
  <cp:lastPrinted>2016-09-29T13:44:10Z</cp:lastPrinted>
  <dcterms:modified xsi:type="dcterms:W3CDTF">2016-09-29T14:10:24Z</dcterms:modified>
</cp:coreProperties>
</file>